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notesSlides/notesSlide25.xml" ContentType="application/vnd.openxmlformats-officedocument.presentationml.notesSlide+xml"/>
  <Override PartName="/ppt/tags/tag52.xml" ContentType="application/vnd.openxmlformats-officedocument.presentationml.tags+xml"/>
  <Override PartName="/ppt/notesSlides/notesSlide26.xml" ContentType="application/vnd.openxmlformats-officedocument.presentationml.notesSlide+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notesSlides/notesSlide29.xml" ContentType="application/vnd.openxmlformats-officedocument.presentationml.notesSlide+xml"/>
  <Override PartName="/ppt/tags/tag56.xml" ContentType="application/vnd.openxmlformats-officedocument.presentationml.tags+xml"/>
  <Override PartName="/ppt/notesSlides/notesSlide30.xml" ContentType="application/vnd.openxmlformats-officedocument.presentationml.notesSlide+xml"/>
  <Override PartName="/ppt/tags/tag57.xml" ContentType="application/vnd.openxmlformats-officedocument.presentationml.tags+xml"/>
  <Override PartName="/ppt/notesSlides/notesSlide31.xml" ContentType="application/vnd.openxmlformats-officedocument.presentationml.notesSlide+xml"/>
  <Override PartName="/ppt/tags/tag58.xml" ContentType="application/vnd.openxmlformats-officedocument.presentationml.tags+xml"/>
  <Override PartName="/ppt/notesSlides/notesSlide32.xml" ContentType="application/vnd.openxmlformats-officedocument.presentationml.notesSlide+xml"/>
  <Override PartName="/ppt/tags/tag59.xml" ContentType="application/vnd.openxmlformats-officedocument.presentationml.tags+xml"/>
  <Override PartName="/ppt/notesSlides/notesSlide33.xml" ContentType="application/vnd.openxmlformats-officedocument.presentationml.notesSlide+xml"/>
  <Override PartName="/ppt/tags/tag60.xml" ContentType="application/vnd.openxmlformats-officedocument.presentationml.tags+xml"/>
  <Override PartName="/ppt/notesSlides/notesSlide34.xml" ContentType="application/vnd.openxmlformats-officedocument.presentationml.notesSlide+xml"/>
  <Override PartName="/ppt/tags/tag61.xml" ContentType="application/vnd.openxmlformats-officedocument.presentationml.tags+xml"/>
  <Override PartName="/ppt/notesSlides/notesSlide35.xml" ContentType="application/vnd.openxmlformats-officedocument.presentationml.notesSlide+xml"/>
  <Override PartName="/ppt/tags/tag62.xml" ContentType="application/vnd.openxmlformats-officedocument.presentationml.tags+xml"/>
  <Override PartName="/ppt/notesSlides/notesSlide36.xml" ContentType="application/vnd.openxmlformats-officedocument.presentationml.notesSlide+xml"/>
  <Override PartName="/ppt/tags/tag63.xml" ContentType="application/vnd.openxmlformats-officedocument.presentationml.tags+xml"/>
  <Override PartName="/ppt/notesSlides/notesSlide37.xml" ContentType="application/vnd.openxmlformats-officedocument.presentationml.notesSlide+xml"/>
  <Override PartName="/ppt/tags/tag64.xml" ContentType="application/vnd.openxmlformats-officedocument.presentationml.tags+xml"/>
  <Override PartName="/ppt/notesSlides/notesSlide38.xml" ContentType="application/vnd.openxmlformats-officedocument.presentationml.notesSlide+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notesSlides/notesSlide41.xml" ContentType="application/vnd.openxmlformats-officedocument.presentationml.notesSlide+xml"/>
  <Override PartName="/ppt/tags/tag68.xml" ContentType="application/vnd.openxmlformats-officedocument.presentationml.tags+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notesSlides/notesSlide44.xml" ContentType="application/vnd.openxmlformats-officedocument.presentationml.notesSlide+xml"/>
  <Override PartName="/ppt/tags/tag71.xml" ContentType="application/vnd.openxmlformats-officedocument.presentationml.tags+xml"/>
  <Override PartName="/ppt/notesSlides/notesSlide45.xml" ContentType="application/vnd.openxmlformats-officedocument.presentationml.notesSlide+xml"/>
  <Override PartName="/ppt/tags/tag72.xml" ContentType="application/vnd.openxmlformats-officedocument.presentationml.tags+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tags/tag74.xml" ContentType="application/vnd.openxmlformats-officedocument.presentationml.tags+xml"/>
  <Override PartName="/ppt/notesSlides/notesSlide48.xml" ContentType="application/vnd.openxmlformats-officedocument.presentationml.notesSlide+xml"/>
  <Override PartName="/ppt/tags/tag75.xml" ContentType="application/vnd.openxmlformats-officedocument.presentationml.tags+xml"/>
  <Override PartName="/ppt/notesSlides/notesSlide49.xml" ContentType="application/vnd.openxmlformats-officedocument.presentationml.notesSlide+xml"/>
  <Override PartName="/ppt/tags/tag76.xml" ContentType="application/vnd.openxmlformats-officedocument.presentationml.tags+xml"/>
  <Override PartName="/ppt/notesSlides/notesSlide50.xml" ContentType="application/vnd.openxmlformats-officedocument.presentationml.notesSlide+xml"/>
  <Override PartName="/ppt/tags/tag77.xml" ContentType="application/vnd.openxmlformats-officedocument.presentationml.tags+xml"/>
  <Override PartName="/ppt/notesSlides/notesSlide51.xml" ContentType="application/vnd.openxmlformats-officedocument.presentationml.notesSlide+xml"/>
  <Override PartName="/ppt/tags/tag78.xml" ContentType="application/vnd.openxmlformats-officedocument.presentationml.tags+xml"/>
  <Override PartName="/ppt/notesSlides/notesSlide52.xml" ContentType="application/vnd.openxmlformats-officedocument.presentationml.notesSlide+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notesSlides/notesSlide54.xml" ContentType="application/vnd.openxmlformats-officedocument.presentationml.notesSlide+xml"/>
  <Override PartName="/ppt/tags/tag81.xml" ContentType="application/vnd.openxmlformats-officedocument.presentationml.tags+xml"/>
  <Override PartName="/ppt/notesSlides/notesSlide55.xml" ContentType="application/vnd.openxmlformats-officedocument.presentationml.notesSlide+xml"/>
  <Override PartName="/ppt/tags/tag82.xml" ContentType="application/vnd.openxmlformats-officedocument.presentationml.tags+xml"/>
  <Override PartName="/ppt/notesSlides/notesSlide56.xml" ContentType="application/vnd.openxmlformats-officedocument.presentationml.notesSlide+xml"/>
  <Override PartName="/ppt/tags/tag83.xml" ContentType="application/vnd.openxmlformats-officedocument.presentationml.tags+xml"/>
  <Override PartName="/ppt/notesSlides/notesSlide57.xml" ContentType="application/vnd.openxmlformats-officedocument.presentationml.notesSlide+xml"/>
  <Override PartName="/ppt/tags/tag84.xml" ContentType="application/vnd.openxmlformats-officedocument.presentationml.tags+xml"/>
  <Override PartName="/ppt/notesSlides/notesSlide58.xml" ContentType="application/vnd.openxmlformats-officedocument.presentationml.notesSlide+xml"/>
  <Override PartName="/ppt/tags/tag85.xml" ContentType="application/vnd.openxmlformats-officedocument.presentationml.tags+xml"/>
  <Override PartName="/ppt/notesSlides/notesSlide59.xml" ContentType="application/vnd.openxmlformats-officedocument.presentationml.notesSlide+xml"/>
  <Override PartName="/ppt/tags/tag86.xml" ContentType="application/vnd.openxmlformats-officedocument.presentationml.tags+xml"/>
  <Override PartName="/ppt/notesSlides/notesSlide60.xml" ContentType="application/vnd.openxmlformats-officedocument.presentationml.notesSlide+xml"/>
  <Override PartName="/ppt/tags/tag87.xml" ContentType="application/vnd.openxmlformats-officedocument.presentationml.tags+xml"/>
  <Override PartName="/ppt/notesSlides/notesSlide61.xml" ContentType="application/vnd.openxmlformats-officedocument.presentationml.notesSlide+xml"/>
  <Override PartName="/ppt/tags/tag88.xml" ContentType="application/vnd.openxmlformats-officedocument.presentationml.tags+xml"/>
  <Override PartName="/ppt/notesSlides/notesSlide62.xml" ContentType="application/vnd.openxmlformats-officedocument.presentationml.notesSlide+xml"/>
  <Override PartName="/ppt/tags/tag89.xml" ContentType="application/vnd.openxmlformats-officedocument.presentationml.tags+xml"/>
  <Override PartName="/ppt/notesSlides/notesSlide63.xml" ContentType="application/vnd.openxmlformats-officedocument.presentationml.notesSlide+xml"/>
  <Override PartName="/ppt/tags/tag90.xml" ContentType="application/vnd.openxmlformats-officedocument.presentationml.tags+xml"/>
  <Override PartName="/ppt/notesSlides/notesSlide64.xml" ContentType="application/vnd.openxmlformats-officedocument.presentationml.notesSlide+xml"/>
  <Override PartName="/ppt/tags/tag91.xml" ContentType="application/vnd.openxmlformats-officedocument.presentationml.tags+xml"/>
  <Override PartName="/ppt/notesSlides/notesSlide65.xml" ContentType="application/vnd.openxmlformats-officedocument.presentationml.notesSlide+xml"/>
  <Override PartName="/ppt/tags/tag92.xml" ContentType="application/vnd.openxmlformats-officedocument.presentationml.tags+xml"/>
  <Override PartName="/ppt/notesSlides/notesSlide66.xml" ContentType="application/vnd.openxmlformats-officedocument.presentationml.notesSlide+xml"/>
  <Override PartName="/ppt/tags/tag93.xml" ContentType="application/vnd.openxmlformats-officedocument.presentationml.tags+xml"/>
  <Override PartName="/ppt/notesSlides/notesSlide67.xml" ContentType="application/vnd.openxmlformats-officedocument.presentationml.notesSlide+xml"/>
  <Override PartName="/ppt/tags/tag94.xml" ContentType="application/vnd.openxmlformats-officedocument.presentationml.tags+xml"/>
  <Override PartName="/ppt/notesSlides/notesSlide68.xml" ContentType="application/vnd.openxmlformats-officedocument.presentationml.notesSlide+xml"/>
  <Override PartName="/ppt/tags/tag95.xml" ContentType="application/vnd.openxmlformats-officedocument.presentationml.tags+xml"/>
  <Override PartName="/ppt/notesSlides/notesSlide69.xml" ContentType="application/vnd.openxmlformats-officedocument.presentationml.notesSlide+xml"/>
  <Override PartName="/ppt/tags/tag96.xml" ContentType="application/vnd.openxmlformats-officedocument.presentationml.tags+xml"/>
  <Override PartName="/ppt/notesSlides/notesSlide70.xml" ContentType="application/vnd.openxmlformats-officedocument.presentationml.notesSlide+xml"/>
  <Override PartName="/ppt/tags/tag97.xml" ContentType="application/vnd.openxmlformats-officedocument.presentationml.tags+xml"/>
  <Override PartName="/ppt/notesSlides/notesSlide71.xml" ContentType="application/vnd.openxmlformats-officedocument.presentationml.notesSlide+xml"/>
  <Override PartName="/ppt/tags/tag98.xml" ContentType="application/vnd.openxmlformats-officedocument.presentationml.tags+xml"/>
  <Override PartName="/ppt/notesSlides/notesSlide72.xml" ContentType="application/vnd.openxmlformats-officedocument.presentationml.notesSlide+xml"/>
  <Override PartName="/ppt/tags/tag99.xml" ContentType="application/vnd.openxmlformats-officedocument.presentationml.tags+xml"/>
  <Override PartName="/ppt/notesSlides/notesSlide73.xml" ContentType="application/vnd.openxmlformats-officedocument.presentationml.notesSlide+xml"/>
  <Override PartName="/ppt/tags/tag100.xml" ContentType="application/vnd.openxmlformats-officedocument.presentationml.tags+xml"/>
  <Override PartName="/ppt/notesSlides/notesSlide74.xml" ContentType="application/vnd.openxmlformats-officedocument.presentationml.notesSlide+xml"/>
  <Override PartName="/ppt/tags/tag101.xml" ContentType="application/vnd.openxmlformats-officedocument.presentationml.tags+xml"/>
  <Override PartName="/ppt/notesSlides/notesSlide75.xml" ContentType="application/vnd.openxmlformats-officedocument.presentationml.notesSlide+xml"/>
  <Override PartName="/ppt/tags/tag102.xml" ContentType="application/vnd.openxmlformats-officedocument.presentationml.tags+xml"/>
  <Override PartName="/ppt/notesSlides/notesSlide76.xml" ContentType="application/vnd.openxmlformats-officedocument.presentationml.notesSlide+xml"/>
  <Override PartName="/ppt/tags/tag103.xml" ContentType="application/vnd.openxmlformats-officedocument.presentationml.tags+xml"/>
  <Override PartName="/ppt/notesSlides/notesSlide77.xml" ContentType="application/vnd.openxmlformats-officedocument.presentationml.notesSlide+xml"/>
  <Override PartName="/ppt/tags/tag104.xml" ContentType="application/vnd.openxmlformats-officedocument.presentationml.tags+xml"/>
  <Override PartName="/ppt/notesSlides/notesSlide78.xml" ContentType="application/vnd.openxmlformats-officedocument.presentationml.notesSlide+xml"/>
  <Override PartName="/ppt/tags/tag105.xml" ContentType="application/vnd.openxmlformats-officedocument.presentationml.tags+xml"/>
  <Override PartName="/ppt/notesSlides/notesSlide79.xml" ContentType="application/vnd.openxmlformats-officedocument.presentationml.notesSlide+xml"/>
  <Override PartName="/ppt/tags/tag106.xml" ContentType="application/vnd.openxmlformats-officedocument.presentationml.tags+xml"/>
  <Override PartName="/ppt/notesSlides/notesSlide80.xml" ContentType="application/vnd.openxmlformats-officedocument.presentationml.notesSlide+xml"/>
  <Override PartName="/ppt/tags/tag107.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85" r:id="rId1"/>
  </p:sldMasterIdLst>
  <p:notesMasterIdLst>
    <p:notesMasterId r:id="rId83"/>
  </p:notesMasterIdLst>
  <p:handoutMasterIdLst>
    <p:handoutMasterId r:id="rId84"/>
  </p:handoutMasterIdLst>
  <p:sldIdLst>
    <p:sldId id="560" r:id="rId2"/>
    <p:sldId id="561" r:id="rId3"/>
    <p:sldId id="562" r:id="rId4"/>
    <p:sldId id="563" r:id="rId5"/>
    <p:sldId id="564" r:id="rId6"/>
    <p:sldId id="565" r:id="rId7"/>
    <p:sldId id="566" r:id="rId8"/>
    <p:sldId id="567" r:id="rId9"/>
    <p:sldId id="568" r:id="rId10"/>
    <p:sldId id="569" r:id="rId11"/>
    <p:sldId id="570" r:id="rId12"/>
    <p:sldId id="571" r:id="rId13"/>
    <p:sldId id="572" r:id="rId14"/>
    <p:sldId id="573" r:id="rId15"/>
    <p:sldId id="574" r:id="rId16"/>
    <p:sldId id="575" r:id="rId17"/>
    <p:sldId id="576" r:id="rId18"/>
    <p:sldId id="577" r:id="rId19"/>
    <p:sldId id="578" r:id="rId20"/>
    <p:sldId id="579" r:id="rId21"/>
    <p:sldId id="580" r:id="rId22"/>
    <p:sldId id="581" r:id="rId23"/>
    <p:sldId id="582" r:id="rId24"/>
    <p:sldId id="583" r:id="rId25"/>
    <p:sldId id="584" r:id="rId26"/>
    <p:sldId id="585" r:id="rId27"/>
    <p:sldId id="586" r:id="rId28"/>
    <p:sldId id="587" r:id="rId29"/>
    <p:sldId id="588" r:id="rId30"/>
    <p:sldId id="589" r:id="rId31"/>
    <p:sldId id="590" r:id="rId32"/>
    <p:sldId id="591" r:id="rId33"/>
    <p:sldId id="592" r:id="rId34"/>
    <p:sldId id="593" r:id="rId35"/>
    <p:sldId id="594" r:id="rId36"/>
    <p:sldId id="595" r:id="rId37"/>
    <p:sldId id="596" r:id="rId38"/>
    <p:sldId id="597" r:id="rId39"/>
    <p:sldId id="598" r:id="rId40"/>
    <p:sldId id="599" r:id="rId41"/>
    <p:sldId id="600" r:id="rId42"/>
    <p:sldId id="601" r:id="rId43"/>
    <p:sldId id="602" r:id="rId44"/>
    <p:sldId id="603" r:id="rId45"/>
    <p:sldId id="604" r:id="rId46"/>
    <p:sldId id="605" r:id="rId47"/>
    <p:sldId id="606" r:id="rId48"/>
    <p:sldId id="607" r:id="rId49"/>
    <p:sldId id="608" r:id="rId50"/>
    <p:sldId id="609" r:id="rId51"/>
    <p:sldId id="610" r:id="rId52"/>
    <p:sldId id="611" r:id="rId53"/>
    <p:sldId id="612" r:id="rId54"/>
    <p:sldId id="613" r:id="rId55"/>
    <p:sldId id="614" r:id="rId56"/>
    <p:sldId id="615" r:id="rId57"/>
    <p:sldId id="616" r:id="rId58"/>
    <p:sldId id="617" r:id="rId59"/>
    <p:sldId id="618" r:id="rId60"/>
    <p:sldId id="619" r:id="rId61"/>
    <p:sldId id="620" r:id="rId62"/>
    <p:sldId id="621" r:id="rId63"/>
    <p:sldId id="622" r:id="rId64"/>
    <p:sldId id="623" r:id="rId65"/>
    <p:sldId id="624" r:id="rId66"/>
    <p:sldId id="625" r:id="rId67"/>
    <p:sldId id="626" r:id="rId68"/>
    <p:sldId id="627" r:id="rId69"/>
    <p:sldId id="628" r:id="rId70"/>
    <p:sldId id="629" r:id="rId71"/>
    <p:sldId id="630" r:id="rId72"/>
    <p:sldId id="631" r:id="rId73"/>
    <p:sldId id="632" r:id="rId74"/>
    <p:sldId id="633" r:id="rId75"/>
    <p:sldId id="634" r:id="rId76"/>
    <p:sldId id="635" r:id="rId77"/>
    <p:sldId id="636" r:id="rId78"/>
    <p:sldId id="637" r:id="rId79"/>
    <p:sldId id="638" r:id="rId80"/>
    <p:sldId id="639" r:id="rId81"/>
    <p:sldId id="640" r:id="rId82"/>
  </p:sldIdLst>
  <p:sldSz cx="12192000" cy="6858000"/>
  <p:notesSz cx="7315200" cy="9601200"/>
  <p:embeddedFontLst>
    <p:embeddedFont>
      <p:font typeface="Calibri" panose="020F0502020204030204" pitchFamily="34" charset="0"/>
      <p:regular r:id="rId85"/>
      <p:bold r:id="rId86"/>
      <p:italic r:id="rId87"/>
      <p:boldItalic r:id="rId88"/>
    </p:embeddedFont>
  </p:embeddedFontLst>
  <p:custDataLst>
    <p:tags r:id="rId8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86047" autoAdjust="0"/>
  </p:normalViewPr>
  <p:slideViewPr>
    <p:cSldViewPr snapToGrid="0">
      <p:cViewPr varScale="1">
        <p:scale>
          <a:sx n="129" d="100"/>
          <a:sy n="129" d="100"/>
        </p:scale>
        <p:origin x="162"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6.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4/16/2020</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4/16/2020</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vmware.com/en/VMware-vSphere/7.0/com.vmware.vsphere.storage.doc/GUID-8AE88758-20C1-4873-99C7-181EF9ACFA70.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toragehub.vmware.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vmware.com/en/VMware-vSphere/7.0/com.vmware.vsphere.storage.doc/GUID-8AE88758-20C1-4873-99C7-181EF9ACFA70.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vmware.com/en/VMware-vSphere/7.0/com.vmware.vsphere.storage.doc/GUID-8AE88758-20C1-4873-99C7-181EF9ACFA70.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vmware.com/en/VMware-vSphere/7.0/com.vmware.vsphere.resmgmt.doc/GUID-98BD5A8A-260A-494F-BAAE-74781F5C4B87.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vmware.com/en/VMware-vSphere/7.0/com.vmware.vsphere.storage.doc/GUID-8AE88758-20C1-4873-99C7-181EF9ACFA70.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figmax.vmware.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4" name="Slide preview"/>
          <p:cNvSpPr>
            <a:spLocks noGrp="1" noRot="1" noChangeAspect="1"/>
          </p:cNvSpPr>
          <p:nvPr>
            <p:ph type="sldImg"/>
          </p:nvPr>
        </p:nvSpPr>
        <p:spPr/>
      </p:sp>
      <p:sp>
        <p:nvSpPr>
          <p:cNvPr id="10915" name="Notes"/>
          <p:cNvSpPr>
            <a:spLocks noGrp="1"/>
          </p:cNvSpPr>
          <p:nvPr>
            <p:ph type="body" idx="1"/>
          </p:nvPr>
        </p:nvSpPr>
        <p:spPr/>
        <p:txBody>
          <a:bodyPr wrap="square" rtlCol="0"/>
          <a:lstStyle/>
          <a:p>
            <a:pPr marL="0" indent="0">
              <a:buNone/>
            </a:pPr>
            <a:endParaRPr/>
          </a:p>
        </p:txBody>
      </p:sp>
      <p:sp>
        <p:nvSpPr>
          <p:cNvPr id="10916"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 name="Slide preview"/>
          <p:cNvSpPr>
            <a:spLocks noGrp="1" noRot="1" noChangeAspect="1"/>
          </p:cNvSpPr>
          <p:nvPr>
            <p:ph type="sldImg"/>
          </p:nvPr>
        </p:nvSpPr>
        <p:spPr/>
      </p:sp>
      <p:sp>
        <p:nvSpPr>
          <p:cNvPr id="10947"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VMFS is a clustered file system where multiple ESXi hosts can read and write to the same storage device simultaneously. The clustered file system provides unique, virtualization-based services:</a:t>
            </a:r>
          </a:p>
          <a:p>
            <a:pPr>
              <a:buFont typeface="Arial" pitchFamily="34" charset="0"/>
              <a:buChar char="•"/>
            </a:pPr>
            <a:r>
              <a:t>Migration of running VMs from one ESXi host to another without downtime</a:t>
            </a:r>
          </a:p>
          <a:p>
            <a:pPr>
              <a:buFont typeface="Arial" pitchFamily="34" charset="0"/>
              <a:buChar char="•"/>
            </a:pPr>
            <a:r>
              <a:t>Automatic restarting of a failed VM on a separate ESXi host</a:t>
            </a:r>
          </a:p>
          <a:p>
            <a:pPr>
              <a:buFont typeface="Arial" pitchFamily="34" charset="0"/>
              <a:buChar char="•"/>
            </a:pPr>
            <a:r>
              <a:t>Clustering of VMs across various physical servers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Using VMFS, IT organizations can simplify VM provisioning by efficiently storing the entire VM state in a central location. Multiple ESXi hosts can access shared VM storage concurrently.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size of a VMFS datastore can be increased dynamically when VMs residing on the VMFS datastore are powered on and running. A VMFS datastore efficiently stores both large and small files belonging to a VM. A VMFS datastore can support virtual disk files. A virtual disk file has a maximum of 62 TB. A VMFS datastore uses subblock addressing to make efficient use of storage for small files.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VMFS provides block-level distributed locking to ensure that the same VM is not powered on by multiple servers at the same time. If an ESXi host fails, the on-disk lock for each VM is released and VMs can be restarted on other ESXi hosts.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On the slide, each ESXi host has two VMs running on it. The lines connecting the VMs to the VM disks (VMDKs) are logical representations of the association and allocation of the larger VMFS datastore. The VMFS datastore includes one or more LUNs. The VMs see the assigned storage volume only as a SCSI target from within the guest operating system. The VM contents are only files on the VMFS volume.</a:t>
            </a:r>
          </a:p>
          <a:p>
            <a:pPr marL="0" lvl="0" indent="0">
              <a:spcBef>
                <a:spcPts val="0"/>
              </a:spcBef>
              <a:spcAft>
                <a:spcPts val="0"/>
              </a:spcAft>
              <a:buNone/>
            </a:pPr>
            <a:r>
              <a:rPr lang="en-US" sz="2000" dirty="0">
                <a:solidFill>
                  <a:schemeClr val="tx2"/>
                </a:solidFill>
                <a:cs typeface="Calibri" pitchFamily="34" charset="0"/>
              </a:rPr>
              <a:t>VMFS can be deployed on three kinds of SCSI-based storage devices:</a:t>
            </a:r>
          </a:p>
          <a:p>
            <a:pPr>
              <a:buFont typeface="Arial" pitchFamily="34" charset="0"/>
              <a:buChar char="•"/>
            </a:pPr>
            <a:r>
              <a:t>Direct-attached storage</a:t>
            </a:r>
          </a:p>
          <a:p>
            <a:pPr>
              <a:buFont typeface="Arial" pitchFamily="34" charset="0"/>
              <a:buChar char="•"/>
            </a:pPr>
            <a:r>
              <a:t>Fibre Channel storage</a:t>
            </a:r>
          </a:p>
          <a:p>
            <a:pPr>
              <a:buFont typeface="Arial" pitchFamily="34" charset="0"/>
              <a:buChar char="•"/>
            </a:pPr>
            <a:r>
              <a:t>iSCSI storage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virtual disk stored on a VMFS datastore always appears to the VM as a mounted SCSI device. The virtual disk hides the physical storage layer from the VM's operating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the operating system in the VM, VMFS preserves the internal file system semantics. As a result, the operating system running in the VM sees a native file system, not VMFS. These semantics ensure correct behavior and data integrity for applications running on the VMs.</a:t>
            </a:r>
          </a:p>
        </p:txBody>
      </p:sp>
      <p:sp>
        <p:nvSpPr>
          <p:cNvPr id="10948"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0" name="Slide preview"/>
          <p:cNvSpPr>
            <a:spLocks noGrp="1" noRot="1" noChangeAspect="1"/>
          </p:cNvSpPr>
          <p:nvPr>
            <p:ph type="sldImg"/>
          </p:nvPr>
        </p:nvSpPr>
        <p:spPr/>
      </p:sp>
      <p:sp>
        <p:nvSpPr>
          <p:cNvPr id="1095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NAS is a specialized storage device that connects to a network and can provide file access services to ESXi hosts.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NFS datastores are treated like VMFS datastores because they can hold VM files, templates, and ISO images. In addition, like a VMFS datastore, an NFS volume allows the vSphere vMotion migration of VMs whose files reside on an NFS datastore. The NFS client built in to ESXi uses NFS protocol versions 3 and 4.1 to communicate with the NAS or NFS servers.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ESXi hosts do not use the Network Lock Manager protocol, which is a standard protocol that is used to support the file locking of NFS-mounted files. VMware has its own locking protocol. NFS 3 locks are implemented by creating lock files on the NFS server. NFS 4.1 uses server-side file locking.</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Because NFS 3 and NFS 4.1 clients do not use the same locking protocol, you cannot use different NFS versions to mount the same datastore on multiple hosts. Accessing the same virtual disks from two incompatible clients might result in incorrect behavior and cause data corruption. </a:t>
            </a:r>
          </a:p>
        </p:txBody>
      </p:sp>
      <p:sp>
        <p:nvSpPr>
          <p:cNvPr id="10952"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4" name="Slide preview"/>
          <p:cNvSpPr>
            <a:spLocks noGrp="1" noRot="1" noChangeAspect="1"/>
          </p:cNvSpPr>
          <p:nvPr>
            <p:ph type="sldImg"/>
          </p:nvPr>
        </p:nvSpPr>
        <p:spPr/>
      </p:sp>
      <p:sp>
        <p:nvSpPr>
          <p:cNvPr id="1095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vSAN is enabled on a cluster, a single vSAN datastore is created. This datastore uses the storage components of each host in the cluster.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vSAN can be configured as hybrid or all-flash storage.</a:t>
            </a:r>
            <a:br/>
            <a:r>
              <a:rPr lang="en-GB" sz="1200" dirty="0">
                <a:solidFill>
                  <a:srgbClr val="000000"/>
                </a:solidFill>
                <a:latin typeface="Times New Roman" panose="02020603050405020304" pitchFamily="18" charset="0"/>
                <a:cs typeface="Times New Roman" panose="02020603050405020304" pitchFamily="18" charset="0"/>
              </a:rPr>
              <a:t>In a hybrid storage architecture, vSAN pools server-attached HDDs and SSDs to create a distributed shared datastore. This datastore abstracts the storage hardware to provide a software-defined storage tier for VMs. Flash is used as a read cache/write buffer to accelerate performance, and magnetic disks provide capacity and persistent data storage.</a:t>
            </a:r>
            <a:br/>
            <a:r>
              <a:rPr lang="en-GB" sz="1200" dirty="0">
                <a:solidFill>
                  <a:srgbClr val="000000"/>
                </a:solidFill>
                <a:latin typeface="Times New Roman" panose="02020603050405020304" pitchFamily="18" charset="0"/>
                <a:cs typeface="Times New Roman" panose="02020603050405020304" pitchFamily="18" charset="0"/>
              </a:rPr>
              <a:t>Alternately, vSAN can be deployed as an all-flash storage architecture in which flash devices are used as a write cache. SSDs provide capacity, data persistence, and consistent, fast response times. In the all-flash architecture, the tiering of SSDs results in a cost-effective implementation: a write-intensive, enterprise-grade SSD cache tier and a read-intensive, lower-cost SSD capacity tier.</a:t>
            </a:r>
          </a:p>
        </p:txBody>
      </p:sp>
      <p:sp>
        <p:nvSpPr>
          <p:cNvPr id="10956"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 name="Slide preview"/>
          <p:cNvSpPr>
            <a:spLocks noGrp="1" noRot="1" noChangeAspect="1"/>
          </p:cNvSpPr>
          <p:nvPr>
            <p:ph type="sldImg"/>
          </p:nvPr>
        </p:nvSpPr>
        <p:spPr/>
      </p:sp>
      <p:sp>
        <p:nvSpPr>
          <p:cNvPr id="1095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Virtual Volumes virtualizes SAN and NAS devices by abstracting physical hardware resources into logical pools of capacity.</a:t>
            </a:r>
          </a:p>
          <a:p>
            <a:pPr marL="0" lvl="0" indent="0">
              <a:spcBef>
                <a:spcPts val="0"/>
              </a:spcBef>
              <a:spcAft>
                <a:spcPts val="0"/>
              </a:spcAft>
              <a:buNone/>
            </a:pPr>
            <a:r>
              <a:rPr lang="en-US" sz="2000" dirty="0">
                <a:solidFill>
                  <a:schemeClr val="tx2"/>
                </a:solidFill>
                <a:cs typeface="Calibri" pitchFamily="34" charset="0"/>
              </a:rPr>
              <a:t>vSphere Virtual Volumes provides the following benefits:</a:t>
            </a:r>
          </a:p>
          <a:p>
            <a:pPr>
              <a:buFont typeface="Arial" pitchFamily="34" charset="0"/>
              <a:buChar char="•"/>
            </a:pPr>
            <a:r>
              <a:t>Lower storage cost</a:t>
            </a:r>
          </a:p>
          <a:p>
            <a:pPr>
              <a:buFont typeface="Arial" pitchFamily="34" charset="0"/>
              <a:buChar char="•"/>
            </a:pPr>
            <a:r>
              <a:t>Reduced storage management overhead</a:t>
            </a:r>
          </a:p>
          <a:p>
            <a:pPr>
              <a:buFont typeface="Arial" pitchFamily="34" charset="0"/>
              <a:buChar char="•"/>
            </a:pPr>
            <a:r>
              <a:t>Greater scalability</a:t>
            </a:r>
          </a:p>
          <a:p>
            <a:pPr>
              <a:buFont typeface="Arial" pitchFamily="34" charset="0"/>
              <a:buChar char="•"/>
            </a:pPr>
            <a:r>
              <a:t>Better response to data access and analytical requirements</a:t>
            </a:r>
          </a:p>
        </p:txBody>
      </p:sp>
      <p:sp>
        <p:nvSpPr>
          <p:cNvPr id="10960"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2" name="Slide preview"/>
          <p:cNvSpPr>
            <a:spLocks noGrp="1" noRot="1" noChangeAspect="1"/>
          </p:cNvSpPr>
          <p:nvPr>
            <p:ph type="sldImg"/>
          </p:nvPr>
        </p:nvSpPr>
        <p:spPr/>
      </p:sp>
      <p:sp>
        <p:nvSpPr>
          <p:cNvPr id="1096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Raw device mapping (RDM) is a file stored in a VMFS volume that acts as a proxy for a raw physical device.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Instead of storing VM data in a virtual disk file that is stored on a VMFS datastore, you can store the guest operating system data directly on a raw LUN. Storing the data is useful if you run applications in your VMs that must know the physical characteristics of the storage device. By mapping a raw LUN, you can use existing SAN commands to manage storage for the disk.</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Use RDM when a VM must interact with a real disk on the SAN. This condition occurs when you make disk array snapshots or have a large amount of data that you do not want to move onto a virtual disk as a part of a physical-to-virtual conversion.</a:t>
            </a:r>
          </a:p>
        </p:txBody>
      </p:sp>
      <p:sp>
        <p:nvSpPr>
          <p:cNvPr id="10964"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5" name="Slide preview"/>
          <p:cNvSpPr>
            <a:spLocks noGrp="1" noRot="1" noChangeAspect="1"/>
          </p:cNvSpPr>
          <p:nvPr>
            <p:ph type="sldImg"/>
          </p:nvPr>
        </p:nvSpPr>
        <p:spPr/>
      </p:sp>
      <p:sp>
        <p:nvSpPr>
          <p:cNvPr id="1096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information to help you plan for your storage needs, see </a:t>
            </a:r>
            <a:r>
              <a:rPr lang="en-US" sz="2000" i="1" dirty="0">
                <a:solidFill>
                  <a:srgbClr val="000000"/>
                </a:solidFill>
                <a:latin typeface="Times New Roman" panose="02020603050405020304" pitchFamily="18" charset="0"/>
                <a:cs typeface="Courier New" pitchFamily="49" charset="0"/>
              </a:rPr>
              <a:t>vSphere Storage</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https://docs.vmware.com/en/VMware-vSphere/7.0/com.vmware.vsphere.storage.doc/GUID-8AE88758-20C1-4873-99C7-181EF9ACFA70.html</a:t>
            </a:r>
            <a:r>
              <a:rPr lang="en-GB" sz="1200" dirty="0">
                <a:solidFill>
                  <a:srgbClr val="000000"/>
                </a:solidFill>
                <a:latin typeface="Times New Roman" panose="02020603050405020304" pitchFamily="18" charset="0"/>
                <a:cs typeface="Times New Roman" panose="02020603050405020304" pitchFamily="18" charset="0"/>
              </a:rPr>
              <a:t>.</a:t>
            </a:r>
            <a:br/>
            <a:r>
              <a:rPr lang="en-GB" sz="1200" dirty="0">
                <a:solidFill>
                  <a:srgbClr val="000000"/>
                </a:solidFill>
                <a:latin typeface="Times New Roman" panose="02020603050405020304" pitchFamily="18" charset="0"/>
                <a:cs typeface="Times New Roman" panose="02020603050405020304" pitchFamily="18" charset="0"/>
              </a:rPr>
              <a:t>Another good source of information is the vSphere Storage page at </a:t>
            </a:r>
            <a:r>
              <a:rPr sz="1200">
                <a:hlinkClick r:id="rId4"/>
              </a:rPr>
              <a:t>https://storagehub.vmware.com/</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967"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8" name="Slide preview"/>
          <p:cNvSpPr>
            <a:spLocks noGrp="1" noRot="1" noChangeAspect="1"/>
          </p:cNvSpPr>
          <p:nvPr>
            <p:ph type="sldImg"/>
          </p:nvPr>
        </p:nvSpPr>
        <p:spPr/>
      </p:sp>
      <p:sp>
        <p:nvSpPr>
          <p:cNvPr id="10969" name="Notes"/>
          <p:cNvSpPr>
            <a:spLocks noGrp="1"/>
          </p:cNvSpPr>
          <p:nvPr>
            <p:ph type="body" idx="1"/>
          </p:nvPr>
        </p:nvSpPr>
        <p:spPr/>
        <p:txBody>
          <a:bodyPr wrap="square" rtlCol="0"/>
          <a:lstStyle/>
          <a:p>
            <a:pPr marL="0" indent="0">
              <a:buNone/>
            </a:pPr>
            <a:endParaRPr/>
          </a:p>
        </p:txBody>
      </p:sp>
      <p:sp>
        <p:nvSpPr>
          <p:cNvPr id="10970"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2" name="Slide preview"/>
          <p:cNvSpPr>
            <a:spLocks noGrp="1" noRot="1" noChangeAspect="1"/>
          </p:cNvSpPr>
          <p:nvPr>
            <p:ph type="sldImg"/>
          </p:nvPr>
        </p:nvSpPr>
        <p:spPr/>
      </p:sp>
      <p:sp>
        <p:nvSpPr>
          <p:cNvPr id="10973" name="Notes"/>
          <p:cNvSpPr>
            <a:spLocks noGrp="1"/>
          </p:cNvSpPr>
          <p:nvPr>
            <p:ph type="body" idx="1"/>
          </p:nvPr>
        </p:nvSpPr>
        <p:spPr/>
        <p:txBody>
          <a:bodyPr wrap="square" rtlCol="0"/>
          <a:lstStyle/>
          <a:p>
            <a:pPr marL="0" indent="0">
              <a:buNone/>
            </a:pPr>
            <a:endParaRPr/>
          </a:p>
        </p:txBody>
      </p:sp>
      <p:sp>
        <p:nvSpPr>
          <p:cNvPr id="10974"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5" name="Slide preview"/>
          <p:cNvSpPr>
            <a:spLocks noGrp="1" noRot="1" noChangeAspect="1"/>
          </p:cNvSpPr>
          <p:nvPr>
            <p:ph type="sldImg"/>
          </p:nvPr>
        </p:nvSpPr>
        <p:spPr/>
      </p:sp>
      <p:sp>
        <p:nvSpPr>
          <p:cNvPr id="10976" name="Notes"/>
          <p:cNvSpPr>
            <a:spLocks noGrp="1"/>
          </p:cNvSpPr>
          <p:nvPr>
            <p:ph type="body" idx="1"/>
          </p:nvPr>
        </p:nvSpPr>
        <p:spPr/>
        <p:txBody>
          <a:bodyPr wrap="square" rtlCol="0"/>
          <a:lstStyle/>
          <a:p>
            <a:pPr marL="0" indent="0">
              <a:buNone/>
            </a:pPr>
            <a:endParaRPr/>
          </a:p>
        </p:txBody>
      </p:sp>
      <p:sp>
        <p:nvSpPr>
          <p:cNvPr id="10977"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9" name="Slide preview"/>
          <p:cNvSpPr>
            <a:spLocks noGrp="1" noRot="1" noChangeAspect="1"/>
          </p:cNvSpPr>
          <p:nvPr>
            <p:ph type="sldImg"/>
          </p:nvPr>
        </p:nvSpPr>
        <p:spPr/>
      </p:sp>
      <p:sp>
        <p:nvSpPr>
          <p:cNvPr id="1098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connect to the Fibre Channel SAN, your host should be equipped with Fibre Channel host bus adapters (HBAs).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Unless you use Fibre Channel direct connect storage, you need Fibre Channel switches to route storage traffic. If your host contains FCoE adapters, you can connect to your shared Fibre Channel devices by using an Ethernet network.</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this configuration, a host connects to a SAN fabric, which consists of Fibre Channel switches and storage arrays, using a Fibre Channel adapter. LUNs from a storage array become available to the host. You can access the LUNs and create datastores for your storage needs. These datastores use the VMFS format. </a:t>
            </a:r>
            <a:br/>
            <a:r>
              <a:rPr lang="en-GB" sz="1200" dirty="0">
                <a:solidFill>
                  <a:srgbClr val="000000"/>
                </a:solidFill>
                <a:latin typeface="Times New Roman" panose="02020603050405020304" pitchFamily="18" charset="0"/>
                <a:cs typeface="Times New Roman" panose="02020603050405020304" pitchFamily="18" charset="0"/>
              </a:rPr>
              <a:t>Alternatively, you can access a storage array that supports vSphere Virtual Volumes and create vSphere Virtual Volumes datastores on the array’s storage containers.</a:t>
            </a:r>
          </a:p>
        </p:txBody>
      </p:sp>
      <p:sp>
        <p:nvSpPr>
          <p:cNvPr id="10981"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7" name="Slide preview"/>
          <p:cNvSpPr>
            <a:spLocks noGrp="1" noRot="1" noChangeAspect="1"/>
          </p:cNvSpPr>
          <p:nvPr>
            <p:ph type="sldImg"/>
          </p:nvPr>
        </p:nvSpPr>
        <p:spPr/>
      </p:sp>
      <p:sp>
        <p:nvSpPr>
          <p:cNvPr id="10918" name="Notes"/>
          <p:cNvSpPr>
            <a:spLocks noGrp="1"/>
          </p:cNvSpPr>
          <p:nvPr>
            <p:ph type="body" idx="1"/>
          </p:nvPr>
        </p:nvSpPr>
        <p:spPr/>
        <p:txBody>
          <a:bodyPr wrap="square" rtlCol="0"/>
          <a:lstStyle/>
          <a:p>
            <a:pPr marL="0" indent="0">
              <a:buNone/>
            </a:pPr>
            <a:endParaRPr/>
          </a:p>
          <a:p>
            <a:pPr marL="0" indent="0">
              <a:buNone/>
            </a:pPr>
            <a:endParaRPr/>
          </a:p>
          <a:p>
            <a:pPr marL="0" indent="0">
              <a:buNone/>
            </a:pPr>
            <a:endParaRPr/>
          </a:p>
        </p:txBody>
      </p:sp>
      <p:sp>
        <p:nvSpPr>
          <p:cNvPr id="10919" name="Slide number"/>
          <p:cNvSpPr>
            <a:spLocks noGrp="1"/>
          </p:cNvSpPr>
          <p:nvPr>
            <p:ph type="sldNum" sz="quarter" idx="10"/>
          </p:nvPr>
        </p:nvSpPr>
        <p:spPr/>
        <p:txBody>
          <a:bodyPr/>
          <a:lstStyle/>
          <a:p>
            <a:fld id="{C18812F0-6685-476B-B832-AFB48F091983}" type="slidenum">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3" name="Slide preview"/>
          <p:cNvSpPr>
            <a:spLocks noGrp="1" noRot="1" noChangeAspect="1"/>
          </p:cNvSpPr>
          <p:nvPr>
            <p:ph type="sldImg"/>
          </p:nvPr>
        </p:nvSpPr>
        <p:spPr/>
      </p:sp>
      <p:sp>
        <p:nvSpPr>
          <p:cNvPr id="1098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Each SAN server might host numerous applications that require dedicated storage for applications processing.</a:t>
            </a:r>
          </a:p>
          <a:p>
            <a:pPr marL="0" lvl="0" indent="0">
              <a:spcBef>
                <a:spcPts val="0"/>
              </a:spcBef>
              <a:spcAft>
                <a:spcPts val="0"/>
              </a:spcAft>
              <a:buNone/>
            </a:pPr>
            <a:r>
              <a:rPr lang="en-US" sz="2000" dirty="0">
                <a:solidFill>
                  <a:schemeClr val="tx2"/>
                </a:solidFill>
                <a:cs typeface="Calibri" pitchFamily="34" charset="0"/>
              </a:rPr>
              <a:t>The following components are involved:</a:t>
            </a:r>
          </a:p>
          <a:p>
            <a:pPr>
              <a:buFont typeface="Arial" pitchFamily="34" charset="0"/>
              <a:buChar char="•"/>
            </a:pPr>
            <a:r>
              <a:t>SAN switches: SAN switches connect various elements of the SAN. SAN switches might connect hosts to storage arrays. Using SAN switches, you can set up path redundancy to address any path failures from host server to switch, or from storage array to switch.</a:t>
            </a:r>
          </a:p>
          <a:p>
            <a:pPr>
              <a:buFont typeface="Arial" pitchFamily="34" charset="0"/>
              <a:buChar char="•"/>
            </a:pPr>
            <a:r>
              <a:t>Fabric: The SAN fabric is the network portion of the SAN. When one or more SAN switches are connected, a fabric is created. The Fibre Channel (FC) protocol is used to communicate over the entire network. A SAN can consist of multiple interconnected fabrics. Even a simple SAN often consists of two fabrics for redundancy.</a:t>
            </a:r>
          </a:p>
          <a:p>
            <a:pPr>
              <a:buFont typeface="Arial" pitchFamily="34" charset="0"/>
              <a:buChar char="•"/>
            </a:pPr>
            <a:r>
              <a:t>Connections (HBAs and storage processors): Host servers and storage systems are connected to the SAN fabric through ports in the fabric:</a:t>
            </a:r>
          </a:p>
          <a:p>
            <a:pPr lvl="1">
              <a:buFont typeface="Calibri" pitchFamily="34" charset="0"/>
              <a:buChar char="–"/>
            </a:pPr>
            <a:r>
              <a:t>A host connects to a fabric port through an HBA.</a:t>
            </a:r>
          </a:p>
          <a:p>
            <a:pPr lvl="1">
              <a:buFont typeface="Calibri" pitchFamily="34" charset="0"/>
              <a:buChar char="–"/>
            </a:pPr>
            <a:r>
              <a:t>Storage devices connect to the fabric ports through their storage processors.</a:t>
            </a:r>
          </a:p>
        </p:txBody>
      </p:sp>
      <p:sp>
        <p:nvSpPr>
          <p:cNvPr id="10985"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 name="Slide preview"/>
          <p:cNvSpPr>
            <a:spLocks noGrp="1" noRot="1" noChangeAspect="1"/>
          </p:cNvSpPr>
          <p:nvPr>
            <p:ph type="sldImg"/>
          </p:nvPr>
        </p:nvSpPr>
        <p:spPr/>
      </p:sp>
      <p:sp>
        <p:nvSpPr>
          <p:cNvPr id="10988"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A port connects from a device into the SAN. Each node in the SAN includes each host, storage device, and fabric component (router or switch). Each node in the SAN has one or more ports that connect it to the SAN. Ports can be identified in the following ways:</a:t>
            </a:r>
          </a:p>
          <a:p>
            <a:pPr>
              <a:buFont typeface="Arial" pitchFamily="34" charset="0"/>
              <a:buChar char="•"/>
            </a:pPr>
            <a:r>
              <a:t>World Wide Port Name (WWPN): A globally unique identifier for a port that allows certain applications to access the port. The Fibre Channel switches discover the WWPN of a device or host and assign a port address to the device.</a:t>
            </a:r>
          </a:p>
          <a:p>
            <a:pPr>
              <a:buFont typeface="Arial" pitchFamily="34" charset="0"/>
              <a:buChar char="•"/>
            </a:pPr>
            <a:r>
              <a:t>Port_ID: Within SAN, each port has a unique port ID that serves as the Fibre Channel address for that port. The Fibre Channel switches assign the port ID when the device logs in to the fabric. The port ID is valid only while the device is logged 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use zoning and LUN masking to segregate SAN activity and restrict access to storage devices.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protect access to storage in your vSphere environment by using zoning and LUN masking with your SAN resources. For example, you might manage zones defined for testing independently within the SAN so that they do not interfere with activity in the production zones. Similarly, you might set up different zones for different departments.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set up zones, consider host groups that are set up on the SAN device.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Zoning and masking capabilities for each SAN switch and disk array, and the tools for managing LUN masking, are vendor-specific.</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See your SAN vendor’s documentation and </a:t>
            </a:r>
            <a:r>
              <a:rPr lang="en-US" sz="2000" i="1" dirty="0">
                <a:solidFill>
                  <a:srgbClr val="000000"/>
                </a:solidFill>
                <a:latin typeface="Times New Roman" panose="02020603050405020304" pitchFamily="18" charset="0"/>
                <a:cs typeface="Courier New" pitchFamily="49" charset="0"/>
              </a:rPr>
              <a:t>vSphere Storage</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https://docs.vmware.com/en/VMware-vSphere/7.0/com.vmware.vsphere.storage.doc/GUID-8AE88758-20C1-4873-99C7-181EF9ACFA70.html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989"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1" name="Slide preview"/>
          <p:cNvSpPr>
            <a:spLocks noGrp="1" noRot="1" noChangeAspect="1"/>
          </p:cNvSpPr>
          <p:nvPr>
            <p:ph type="sldImg"/>
          </p:nvPr>
        </p:nvSpPr>
        <p:spPr/>
      </p:sp>
      <p:sp>
        <p:nvSpPr>
          <p:cNvPr id="10992"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A Fibre Channel path describes a route:</a:t>
            </a:r>
          </a:p>
          <a:p>
            <a:pPr>
              <a:buFont typeface="Arial" pitchFamily="34" charset="0"/>
              <a:buChar char="•"/>
            </a:pPr>
            <a:r>
              <a:t>From a specific HBA port in the host</a:t>
            </a:r>
          </a:p>
          <a:p>
            <a:pPr>
              <a:buFont typeface="Arial" pitchFamily="34" charset="0"/>
              <a:buChar char="•"/>
            </a:pPr>
            <a:r>
              <a:t>Through the switches in the fabric</a:t>
            </a:r>
          </a:p>
          <a:p>
            <a:pPr>
              <a:buFont typeface="Arial" pitchFamily="34" charset="0"/>
              <a:buChar char="•"/>
            </a:pPr>
            <a:r>
              <a:t>Into a specific storage port on the storage array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By default, ESXi hosts use only one path from a host to a given LUN at any one time. If the path actively being used by the ESXi host fails, the server selects another available path. </a:t>
            </a:r>
            <a:br/>
            <a:r>
              <a:rPr lang="en-GB" sz="1200" dirty="0">
                <a:solidFill>
                  <a:srgbClr val="000000"/>
                </a:solidFill>
                <a:latin typeface="Times New Roman" panose="02020603050405020304" pitchFamily="18" charset="0"/>
                <a:cs typeface="Times New Roman" panose="02020603050405020304" pitchFamily="18" charset="0"/>
              </a:rPr>
              <a:t>The process of detecting a failed path and switching to another is called path failover. A path fails if any of the components along the path (HBA, cable, switch port, or storage processor) fail.</a:t>
            </a:r>
          </a:p>
          <a:p>
            <a:pPr marL="0" lvl="0" indent="0">
              <a:spcBef>
                <a:spcPts val="0"/>
              </a:spcBef>
              <a:spcAft>
                <a:spcPts val="0"/>
              </a:spcAft>
              <a:buNone/>
            </a:pPr>
            <a:r>
              <a:rPr lang="en-US" sz="2000" dirty="0">
                <a:solidFill>
                  <a:schemeClr val="tx2"/>
                </a:solidFill>
                <a:cs typeface="Calibri" pitchFamily="34" charset="0"/>
              </a:rPr>
              <a:t>Distinguishing between active-active and active-passive disk arrays can be useful:</a:t>
            </a:r>
          </a:p>
          <a:p>
            <a:pPr>
              <a:buFont typeface="Arial" pitchFamily="34" charset="0"/>
              <a:buChar char="•"/>
            </a:pPr>
            <a:r>
              <a:t>An active-active disk array allows access to the LUNs simultaneously through the available storage processors without significant performance degradation. All the paths are active at all times (unless a path fails).</a:t>
            </a:r>
          </a:p>
          <a:p>
            <a:pPr>
              <a:buFont typeface="Arial" pitchFamily="34" charset="0"/>
              <a:buChar char="•"/>
            </a:pPr>
            <a:r>
              <a:t>In an active-passive disk array, one storage processor is actively servicing a given LUN. The other storage processor acts as a backup for the LUN and might be actively servicing other LUN I/O.</a:t>
            </a:r>
          </a:p>
          <a:p>
            <a:pPr lvl="0">
              <a:buFont typeface="Arial" pitchFamily="34" charset="0"/>
              <a:buChar char=" "/>
            </a:pPr>
            <a:r>
              <a:t>I/O can be sent only to an active processor. If the primary storage processor fails, one of the secondary storage processors becomes active, either automatically or through administrative intervention.</a:t>
            </a:r>
          </a:p>
        </p:txBody>
      </p:sp>
      <p:sp>
        <p:nvSpPr>
          <p:cNvPr id="10993"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5" name="Slide preview"/>
          <p:cNvSpPr>
            <a:spLocks noGrp="1" noRot="1" noChangeAspect="1"/>
          </p:cNvSpPr>
          <p:nvPr>
            <p:ph type="sldImg"/>
          </p:nvPr>
        </p:nvSpPr>
        <p:spPr/>
      </p:sp>
      <p:sp>
        <p:nvSpPr>
          <p:cNvPr id="1099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Fibre Channel traffic is encapsulated into FCoE frames. These FCoE frames are converged with other types of traffic on the Ethernet network. </a:t>
            </a:r>
            <a:br/>
            <a:r>
              <a:rPr lang="en-GB" sz="1200" dirty="0">
                <a:solidFill>
                  <a:srgbClr val="000000"/>
                </a:solidFill>
                <a:latin typeface="Times New Roman" panose="02020603050405020304" pitchFamily="18" charset="0"/>
                <a:cs typeface="Times New Roman" panose="02020603050405020304" pitchFamily="18" charset="0"/>
              </a:rPr>
              <a:t>When both Ethernet and Fibre Channel traffic are carried on the same Ethernet link, use of the physical infrastructure increases. FCoE also reduces the total number of network ports and cabling.</a:t>
            </a:r>
          </a:p>
        </p:txBody>
      </p:sp>
      <p:sp>
        <p:nvSpPr>
          <p:cNvPr id="10997"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9" name="Slide preview"/>
          <p:cNvSpPr>
            <a:spLocks noGrp="1" noRot="1" noChangeAspect="1"/>
          </p:cNvSpPr>
          <p:nvPr>
            <p:ph type="sldImg"/>
          </p:nvPr>
        </p:nvSpPr>
        <p:spPr/>
      </p:sp>
      <p:sp>
        <p:nvSpPr>
          <p:cNvPr id="11000" name="Notes"/>
          <p:cNvSpPr>
            <a:spLocks noGrp="1"/>
          </p:cNvSpPr>
          <p:nvPr>
            <p:ph type="body" idx="1"/>
          </p:nvPr>
        </p:nvSpPr>
        <p:spPr/>
        <p:txBody>
          <a:bodyPr wrap="square" rtlCol="0"/>
          <a:lstStyle/>
          <a:p>
            <a:pPr marL="0" indent="0">
              <a:buNone/>
            </a:pPr>
            <a:endParaRPr/>
          </a:p>
        </p:txBody>
      </p:sp>
      <p:sp>
        <p:nvSpPr>
          <p:cNvPr id="11001"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3" name="Slide preview"/>
          <p:cNvSpPr>
            <a:spLocks noGrp="1" noRot="1" noChangeAspect="1"/>
          </p:cNvSpPr>
          <p:nvPr>
            <p:ph type="sldImg"/>
          </p:nvPr>
        </p:nvSpPr>
        <p:spPr/>
      </p:sp>
      <p:sp>
        <p:nvSpPr>
          <p:cNvPr id="1100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add the software FCoE adapter by selecting the host, clicking the </a:t>
            </a:r>
            <a:r>
              <a:rPr lang="en-US" sz="2000" b="1" dirty="0">
                <a:solidFill>
                  <a:srgbClr val="000000"/>
                </a:solidFill>
                <a:latin typeface="Times New Roman" panose="02020603050405020304" pitchFamily="18" charset="0"/>
                <a:cs typeface="Courier New" pitchFamily="49" charset="0"/>
              </a:rPr>
              <a:t>Configure</a:t>
            </a:r>
            <a:r>
              <a:rPr lang="en-GB" sz="1200" dirty="0">
                <a:solidFill>
                  <a:srgbClr val="000000"/>
                </a:solidFill>
                <a:latin typeface="Times New Roman" panose="02020603050405020304" pitchFamily="18" charset="0"/>
                <a:cs typeface="Times New Roman" panose="02020603050405020304" pitchFamily="18" charset="0"/>
              </a:rPr>
              <a:t> tab, selecting </a:t>
            </a:r>
            <a:r>
              <a:rPr lang="en-US" sz="2000" b="1" dirty="0">
                <a:solidFill>
                  <a:srgbClr val="000000"/>
                </a:solidFill>
                <a:latin typeface="Times New Roman" panose="02020603050405020304" pitchFamily="18" charset="0"/>
                <a:cs typeface="Courier New" pitchFamily="49" charset="0"/>
              </a:rPr>
              <a:t>Storage Adapters</a:t>
            </a:r>
            <a:r>
              <a:rPr lang="en-GB" sz="1200" dirty="0">
                <a:solidFill>
                  <a:srgbClr val="000000"/>
                </a:solidFill>
                <a:latin typeface="Times New Roman" panose="02020603050405020304" pitchFamily="18" charset="0"/>
                <a:cs typeface="Times New Roman" panose="02020603050405020304" pitchFamily="18" charset="0"/>
              </a:rPr>
              <a:t>, and clicking </a:t>
            </a:r>
            <a:r>
              <a:rPr lang="en-US" sz="2000" b="1" dirty="0">
                <a:solidFill>
                  <a:srgbClr val="000000"/>
                </a:solidFill>
                <a:latin typeface="Times New Roman" panose="02020603050405020304" pitchFamily="18" charset="0"/>
                <a:cs typeface="Courier New" pitchFamily="49" charset="0"/>
              </a:rPr>
              <a:t>Add Software Adapter</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005"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6" name="Slide preview"/>
          <p:cNvSpPr>
            <a:spLocks noGrp="1" noRot="1" noChangeAspect="1"/>
          </p:cNvSpPr>
          <p:nvPr>
            <p:ph type="sldImg"/>
          </p:nvPr>
        </p:nvSpPr>
        <p:spPr/>
      </p:sp>
      <p:sp>
        <p:nvSpPr>
          <p:cNvPr id="11007" name="Notes"/>
          <p:cNvSpPr>
            <a:spLocks noGrp="1"/>
          </p:cNvSpPr>
          <p:nvPr>
            <p:ph type="body" idx="1"/>
          </p:nvPr>
        </p:nvSpPr>
        <p:spPr/>
        <p:txBody>
          <a:bodyPr wrap="square" rtlCol="0"/>
          <a:lstStyle/>
          <a:p>
            <a:pPr marL="0" indent="0">
              <a:buNone/>
            </a:pPr>
            <a:endParaRPr/>
          </a:p>
        </p:txBody>
      </p:sp>
      <p:sp>
        <p:nvSpPr>
          <p:cNvPr id="11008"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0" name="Slide preview"/>
          <p:cNvSpPr>
            <a:spLocks noGrp="1" noRot="1" noChangeAspect="1"/>
          </p:cNvSpPr>
          <p:nvPr>
            <p:ph type="sldImg"/>
          </p:nvPr>
        </p:nvSpPr>
        <p:spPr/>
      </p:sp>
      <p:sp>
        <p:nvSpPr>
          <p:cNvPr id="11011" name="Notes"/>
          <p:cNvSpPr>
            <a:spLocks noGrp="1"/>
          </p:cNvSpPr>
          <p:nvPr>
            <p:ph type="body" idx="1"/>
          </p:nvPr>
        </p:nvSpPr>
        <p:spPr/>
        <p:txBody>
          <a:bodyPr wrap="square" rtlCol="0"/>
          <a:lstStyle/>
          <a:p>
            <a:pPr marL="0" indent="0">
              <a:buNone/>
            </a:pPr>
            <a:endParaRPr/>
          </a:p>
        </p:txBody>
      </p:sp>
      <p:sp>
        <p:nvSpPr>
          <p:cNvPr id="11012"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3" name="Slide preview"/>
          <p:cNvSpPr>
            <a:spLocks noGrp="1" noRot="1" noChangeAspect="1"/>
          </p:cNvSpPr>
          <p:nvPr>
            <p:ph type="sldImg"/>
          </p:nvPr>
        </p:nvSpPr>
        <p:spPr/>
      </p:sp>
      <p:sp>
        <p:nvSpPr>
          <p:cNvPr id="11014" name="Notes"/>
          <p:cNvSpPr>
            <a:spLocks noGrp="1"/>
          </p:cNvSpPr>
          <p:nvPr>
            <p:ph type="body" idx="1"/>
          </p:nvPr>
        </p:nvSpPr>
        <p:spPr/>
        <p:txBody>
          <a:bodyPr wrap="square" rtlCol="0"/>
          <a:lstStyle/>
          <a:p>
            <a:pPr marL="0" indent="0">
              <a:buNone/>
            </a:pPr>
            <a:endParaRPr/>
          </a:p>
        </p:txBody>
      </p:sp>
      <p:sp>
        <p:nvSpPr>
          <p:cNvPr id="11015"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7" name="Slide preview"/>
          <p:cNvSpPr>
            <a:spLocks noGrp="1" noRot="1" noChangeAspect="1"/>
          </p:cNvSpPr>
          <p:nvPr>
            <p:ph type="sldImg"/>
          </p:nvPr>
        </p:nvSpPr>
        <p:spPr/>
      </p:sp>
      <p:sp>
        <p:nvSpPr>
          <p:cNvPr id="1101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An iSCSI SAN consists of an iSCSI storage system, which contains one or more LUNs and one or more storage processors. Communication between the host and the storage array occurs over a TCP/IP network.</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ESXi host is configured with an iSCSI initiator. An initiator can be hardware-based, where the initiator is an iSCSI HBA. Or the initiator can be software-based, known as the iSCSI software initiator.</a:t>
            </a:r>
          </a:p>
          <a:p>
            <a:pPr marL="0" lvl="0" indent="0">
              <a:spcBef>
                <a:spcPts val="0"/>
              </a:spcBef>
              <a:spcAft>
                <a:spcPts val="0"/>
              </a:spcAft>
              <a:buNone/>
            </a:pPr>
            <a:r>
              <a:rPr lang="en-US" sz="2000" dirty="0">
                <a:solidFill>
                  <a:schemeClr val="tx2"/>
                </a:solidFill>
                <a:cs typeface="Calibri" pitchFamily="34" charset="0"/>
              </a:rPr>
              <a:t>An initiator transmits SCSI commands over the IP network. A target receives SCSI commands from the IP network. Your iSCSI network can include multiple initiators and targets. iSCSI is SAN-oriented for the following reasons:</a:t>
            </a:r>
          </a:p>
          <a:p>
            <a:pPr>
              <a:buFont typeface="Arial" pitchFamily="34" charset="0"/>
              <a:buChar char="•"/>
            </a:pPr>
            <a:r>
              <a:t>The initiator finds one or more targets.</a:t>
            </a:r>
          </a:p>
          <a:p>
            <a:pPr>
              <a:buFont typeface="Arial" pitchFamily="34" charset="0"/>
              <a:buChar char="•"/>
            </a:pPr>
            <a:r>
              <a:t>A target presents LUNs to the initiator.</a:t>
            </a:r>
          </a:p>
          <a:p>
            <a:pPr>
              <a:buFont typeface="Arial" pitchFamily="34" charset="0"/>
              <a:buChar char="•"/>
            </a:pPr>
            <a:r>
              <a:t>The initiator sends SCSI commands to a target.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An initiator resides in the ESXi host. Targets reside in the storage arrays that are supported by the ESXi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restrict access to targets from hosts, iSCSI arrays can use various mechanisms, including IP address, subnets, and authentication requirements.</a:t>
            </a:r>
          </a:p>
        </p:txBody>
      </p:sp>
      <p:sp>
        <p:nvSpPr>
          <p:cNvPr id="11019"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0" name="Slide preview"/>
          <p:cNvSpPr>
            <a:spLocks noGrp="1" noRot="1" noChangeAspect="1"/>
          </p:cNvSpPr>
          <p:nvPr>
            <p:ph type="sldImg"/>
          </p:nvPr>
        </p:nvSpPr>
        <p:spPr/>
      </p:sp>
      <p:sp>
        <p:nvSpPr>
          <p:cNvPr id="10921" name="Notes"/>
          <p:cNvSpPr>
            <a:spLocks noGrp="1"/>
          </p:cNvSpPr>
          <p:nvPr>
            <p:ph type="body" idx="1"/>
          </p:nvPr>
        </p:nvSpPr>
        <p:spPr/>
        <p:txBody>
          <a:bodyPr wrap="square" rtlCol="0"/>
          <a:lstStyle/>
          <a:p>
            <a:pPr marL="0" indent="0">
              <a:buNone/>
            </a:pPr>
            <a:endParaRPr/>
          </a:p>
        </p:txBody>
      </p:sp>
      <p:sp>
        <p:nvSpPr>
          <p:cNvPr id="10922" name="Slide number"/>
          <p:cNvSpPr>
            <a:spLocks noGrp="1"/>
          </p:cNvSpPr>
          <p:nvPr>
            <p:ph type="sldNum" sz="quarter" idx="10"/>
          </p:nvPr>
        </p:nvSpPr>
        <p:spPr/>
        <p:txBody>
          <a:bodyPr/>
          <a:lstStyle/>
          <a:p>
            <a:fld id="{C18812F0-6685-476B-B832-AFB48F091983}" type="slidenum">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1" name="Slide preview"/>
          <p:cNvSpPr>
            <a:spLocks noGrp="1" noRot="1" noChangeAspect="1"/>
          </p:cNvSpPr>
          <p:nvPr>
            <p:ph type="sldImg"/>
          </p:nvPr>
        </p:nvSpPr>
        <p:spPr/>
      </p:sp>
      <p:sp>
        <p:nvSpPr>
          <p:cNvPr id="1102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main addressable, discoverable entity is an iSCSI node. An iSCSI node can be an initiator or a target. An iSCSI node requires a name so that storage can be managed regardless of address.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iSCSI name can use one of the following formats: The iSCSI qualified name (IQN) or the extended unique identifier (EUI).</a:t>
            </a:r>
          </a:p>
          <a:p>
            <a:pPr marL="0" lvl="0" indent="0">
              <a:spcBef>
                <a:spcPts val="0"/>
              </a:spcBef>
              <a:spcAft>
                <a:spcPts val="0"/>
              </a:spcAft>
              <a:buNone/>
            </a:pPr>
            <a:r>
              <a:rPr lang="en-US" sz="2000" dirty="0">
                <a:solidFill>
                  <a:schemeClr val="tx2"/>
                </a:solidFill>
                <a:cs typeface="Calibri" pitchFamily="34" charset="0"/>
              </a:rPr>
              <a:t>The IQN can be up to 255 characters long. Several naming conventions are used:</a:t>
            </a:r>
          </a:p>
          <a:p>
            <a:pPr>
              <a:buFont typeface="Arial" pitchFamily="34" charset="0"/>
              <a:buChar char="•"/>
            </a:pPr>
            <a:r>
              <a:t>Prefix </a:t>
            </a:r>
            <a:r>
              <a:rPr lang="en-US" sz="2000" dirty="0">
                <a:solidFill>
                  <a:srgbClr val="000000"/>
                </a:solidFill>
                <a:latin typeface="Courier New" panose="02070309020205020404" pitchFamily="49" charset="0"/>
                <a:cs typeface="Courier New" pitchFamily="49" charset="0"/>
              </a:rPr>
              <a:t>iqn</a:t>
            </a:r>
          </a:p>
          <a:p>
            <a:pPr>
              <a:buFont typeface="Arial" pitchFamily="34" charset="0"/>
              <a:buChar char="•"/>
            </a:pPr>
            <a:r>
              <a:t>Date code specifying the year and month in which the organization registered the domain or subdomain name that is used as the naming authority string</a:t>
            </a:r>
          </a:p>
          <a:p>
            <a:pPr>
              <a:buFont typeface="Arial" pitchFamily="34" charset="0"/>
              <a:buChar char="•"/>
            </a:pPr>
            <a:r>
              <a:t>Organizational naming authority string, which consists of a valid, reversed domain or subdomain name</a:t>
            </a:r>
          </a:p>
          <a:p>
            <a:pPr>
              <a:buFont typeface="Arial" pitchFamily="34" charset="0"/>
              <a:buChar char="•"/>
            </a:pPr>
            <a:r>
              <a:t>(Optional) Colon (:), followed by a string of the assigning organization’s choosing, which must make each assigned iSCSI name unique</a:t>
            </a:r>
          </a:p>
          <a:p>
            <a:pPr marL="0" lvl="0" indent="0">
              <a:spcBef>
                <a:spcPts val="0"/>
              </a:spcBef>
              <a:spcAft>
                <a:spcPts val="0"/>
              </a:spcAft>
              <a:buNone/>
            </a:pPr>
            <a:r>
              <a:rPr lang="en-US" sz="2000" dirty="0">
                <a:solidFill>
                  <a:schemeClr val="tx2"/>
                </a:solidFill>
                <a:cs typeface="Calibri" pitchFamily="34" charset="0"/>
              </a:rPr>
              <a:t>EUI naming conventions are as follows:</a:t>
            </a:r>
          </a:p>
          <a:p>
            <a:pPr>
              <a:buFont typeface="Arial" pitchFamily="34" charset="0"/>
              <a:buChar char="•"/>
            </a:pPr>
            <a:r>
              <a:t>Prefix is  </a:t>
            </a:r>
            <a:r>
              <a:rPr lang="en-US" sz="2000" dirty="0">
                <a:solidFill>
                  <a:srgbClr val="000000"/>
                </a:solidFill>
                <a:latin typeface="Courier New" panose="02070309020205020404" pitchFamily="49" charset="0"/>
                <a:cs typeface="Courier New" pitchFamily="49" charset="0"/>
              </a:rPr>
              <a:t>eui</a:t>
            </a:r>
            <a:r>
              <a:t>.</a:t>
            </a:r>
          </a:p>
          <a:p>
            <a:pPr>
              <a:buFont typeface="Arial" pitchFamily="34" charset="0"/>
              <a:buChar char="•"/>
            </a:pPr>
            <a:r>
              <a:t>A 16-character name follows the prefix.</a:t>
            </a:r>
          </a:p>
          <a:p>
            <a:pPr lvl="0">
              <a:buFont typeface="Arial" pitchFamily="34" charset="0"/>
              <a:buChar char=" "/>
            </a:pPr>
            <a:r>
              <a:t>The name includes 24 bits for a company name that is assigned by the IEEE and 40 bits for a unique ID, such as a serial number.</a:t>
            </a:r>
          </a:p>
        </p:txBody>
      </p:sp>
      <p:sp>
        <p:nvSpPr>
          <p:cNvPr id="11023"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5" name="Slide preview"/>
          <p:cNvSpPr>
            <a:spLocks noGrp="1" noRot="1" noChangeAspect="1"/>
          </p:cNvSpPr>
          <p:nvPr>
            <p:ph type="sldImg"/>
          </p:nvPr>
        </p:nvSpPr>
        <p:spPr/>
      </p:sp>
      <p:sp>
        <p:nvSpPr>
          <p:cNvPr id="1102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On ESXi hosts, SCSI storage devices use various identifiers. Each identifier serves a specific purpose. For example, the VMkernel requires an identifier, generated by the storage device, which is guaranteed to be unique to each LUN. If the storage device cannot provide a unique identifier, the VMkernel must generate a unique identifier to represent each LUN or disk.</a:t>
            </a:r>
          </a:p>
          <a:p>
            <a:pPr marL="0" lvl="0" indent="0">
              <a:spcBef>
                <a:spcPts val="0"/>
              </a:spcBef>
              <a:spcAft>
                <a:spcPts val="0"/>
              </a:spcAft>
              <a:buNone/>
            </a:pPr>
            <a:r>
              <a:rPr lang="en-US" sz="2000" dirty="0">
                <a:solidFill>
                  <a:schemeClr val="tx2"/>
                </a:solidFill>
                <a:cs typeface="Calibri" pitchFamily="34" charset="0"/>
              </a:rPr>
              <a:t>The following SCSI storage device identifiers are available:</a:t>
            </a:r>
          </a:p>
          <a:p>
            <a:pPr>
              <a:buFont typeface="Arial" pitchFamily="34" charset="0"/>
              <a:buChar char="•"/>
            </a:pPr>
            <a:r>
              <a:t>Runtime name: The name of the first path to the device. The runtime name is a user-friendly name that is created by the host after each reboot. It is not a reliable identifier for the disk device because it is not persistent. The runtime name might change if you add HBAs to the ESXi host. However, you can use this name when you use command-line utilities to interact with storage that an ESXi host recognizes.</a:t>
            </a:r>
          </a:p>
          <a:p>
            <a:pPr>
              <a:buFont typeface="Arial" pitchFamily="34" charset="0"/>
              <a:buChar char="•"/>
            </a:pPr>
            <a:r>
              <a:t>iSCSI name: A worldwide unique name for identifying the node. iSCSI uses the IQN and EUI. IQN uses the format </a:t>
            </a:r>
            <a:r>
              <a:rPr lang="en-US" sz="2000" dirty="0">
                <a:solidFill>
                  <a:srgbClr val="000000"/>
                </a:solidFill>
                <a:latin typeface="Courier New" panose="02070309020205020404" pitchFamily="49" charset="0"/>
                <a:cs typeface="Courier New" pitchFamily="49" charset="0"/>
              </a:rPr>
              <a:t>iqn.yyyy-mm.naming-authority:unique name</a:t>
            </a:r>
            <a: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Storage device names appear in various panels in the vSphere Client.</a:t>
            </a:r>
          </a:p>
        </p:txBody>
      </p:sp>
      <p:sp>
        <p:nvSpPr>
          <p:cNvPr id="11027"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9" name="Slide preview"/>
          <p:cNvSpPr>
            <a:spLocks noGrp="1" noRot="1" noChangeAspect="1"/>
          </p:cNvSpPr>
          <p:nvPr>
            <p:ph type="sldImg"/>
          </p:nvPr>
        </p:nvSpPr>
        <p:spPr/>
      </p:sp>
      <p:sp>
        <p:nvSpPr>
          <p:cNvPr id="1103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iSCSI initiators transport SCSI requests and responses, encapsulated in the iSCSI protocol, between the host and the iSCSI target. Your host supports two types of initiators: software iSCSI and hardware iSCSI.</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software iSCSI initiator is VMware code built in to the VMkernel. Using the initiator, your host can connect to the iSCSI storage device through standard network adapters. The software iSCSI initiator handles iSCSI processing while communicating with the network adapter. With the software iSCSI initiator, you can use iSCSI technology without purchasing specialized hardware.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hardware iSCSI initiator is a specialized third-party adapter capable of accessing iSCSI storage over TCP/IP. Hardware iSCSI initiators are divided into two categories: dependent hardware iSCSI and independent hardware iSCSI.</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dependent hardware iSCSI initiator, also known as an iSCSI host bus adapter, is a standard network adapter that includes the iSCSI offload function. To use this type of adapter, you must configure networking for the iSCSI traffic and bind the adapter to an appropriate VMkernel iSCSI port.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An independent hardware iSCSI adapter handles all iSCSI and network processing and management for your ESXi host. In this case, a VMkernel iSCSI port is not required.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configuration information, see </a:t>
            </a:r>
            <a:r>
              <a:rPr lang="en-US" sz="2000" i="1" dirty="0">
                <a:solidFill>
                  <a:srgbClr val="000000"/>
                </a:solidFill>
                <a:latin typeface="Times New Roman" panose="02020603050405020304" pitchFamily="18" charset="0"/>
                <a:cs typeface="Courier New" pitchFamily="49" charset="0"/>
              </a:rPr>
              <a:t>vSphere Storage</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https://docs.vmware.com/en/VMware-vSphere/7.0/com.vmware.vsphere.storage.doc/GUID-8AE88758-20C1-4873-99C7-181EF9ACFA70.html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031"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3" name="Slide preview"/>
          <p:cNvSpPr>
            <a:spLocks noGrp="1" noRot="1" noChangeAspect="1"/>
          </p:cNvSpPr>
          <p:nvPr>
            <p:ph type="sldImg"/>
          </p:nvPr>
        </p:nvSpPr>
        <p:spPr/>
      </p:sp>
      <p:sp>
        <p:nvSpPr>
          <p:cNvPr id="1103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Networking configuration for software iSCSI involves creating a VMkernel port on a virtual switch to handle your iSCSI traffic.</a:t>
            </a:r>
          </a:p>
          <a:p>
            <a:pPr marL="0" lvl="0" indent="0">
              <a:spcBef>
                <a:spcPts val="0"/>
              </a:spcBef>
              <a:spcAft>
                <a:spcPts val="0"/>
              </a:spcAft>
              <a:buNone/>
            </a:pPr>
            <a:r>
              <a:rPr lang="en-US" sz="2000" dirty="0">
                <a:solidFill>
                  <a:schemeClr val="tx2"/>
                </a:solidFill>
                <a:cs typeface="Calibri" pitchFamily="34" charset="0"/>
              </a:rPr>
              <a:t>Depending on the number of physical adapters that you want to use for the iSCSI traffic, the networking setup can be different:</a:t>
            </a:r>
          </a:p>
          <a:p>
            <a:pPr>
              <a:buFont typeface="Arial" pitchFamily="34" charset="0"/>
              <a:buChar char="•"/>
            </a:pPr>
            <a:r>
              <a:t>If you have one physical network adapter, you need a VMkernel port on a virtual switch.</a:t>
            </a:r>
          </a:p>
          <a:p>
            <a:pPr>
              <a:buFont typeface="Arial" pitchFamily="34" charset="0"/>
              <a:buChar char="•"/>
            </a:pPr>
            <a:r>
              <a:t>If you have two or more physical network adapters for iSCSI, you can use these adapters for host-based multipathing. </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performance and security, isolate your iSCSI network from other networks. Physically separate the networks. If physically separating the networks is impossible, logically separate the networks from one another on a single virtual switch by configuring a separate VLAN for each network.</a:t>
            </a:r>
          </a:p>
        </p:txBody>
      </p:sp>
      <p:sp>
        <p:nvSpPr>
          <p:cNvPr id="11035"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7" name="Slide preview"/>
          <p:cNvSpPr>
            <a:spLocks noGrp="1" noRot="1" noChangeAspect="1"/>
          </p:cNvSpPr>
          <p:nvPr>
            <p:ph type="sldImg"/>
          </p:nvPr>
        </p:nvSpPr>
        <p:spPr/>
      </p:sp>
      <p:sp>
        <p:nvSpPr>
          <p:cNvPr id="1103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must activate your software iSCSI adapter so that your host can use it to access iSCSI storage.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activate only one software iSCSI adapter.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NOTE</a:t>
            </a:r>
            <a:br/>
            <a:r>
              <a:rPr lang="en-GB" sz="1200" dirty="0">
                <a:solidFill>
                  <a:srgbClr val="000000"/>
                </a:solidFill>
                <a:latin typeface="Times New Roman" panose="02020603050405020304" pitchFamily="18" charset="0"/>
                <a:cs typeface="Times New Roman" panose="02020603050405020304" pitchFamily="18" charset="0"/>
              </a:rPr>
              <a:t>If you boot from iSCSI using the software iSCSI adapter, the adapter is enabled, and the network configuration is created at the first boot. If you disable the adapter, it is reenabled each time you boot the host.</a:t>
            </a:r>
          </a:p>
        </p:txBody>
      </p:sp>
      <p:sp>
        <p:nvSpPr>
          <p:cNvPr id="11039"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1" name="Slide preview"/>
          <p:cNvSpPr>
            <a:spLocks noGrp="1" noRot="1" noChangeAspect="1"/>
          </p:cNvSpPr>
          <p:nvPr>
            <p:ph type="sldImg"/>
          </p:nvPr>
        </p:nvSpPr>
        <p:spPr/>
      </p:sp>
      <p:sp>
        <p:nvSpPr>
          <p:cNvPr id="11042"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ESXi host supports the following iSCSI target-discovery methods:</a:t>
            </a:r>
          </a:p>
          <a:p>
            <a:pPr>
              <a:buFont typeface="Arial" pitchFamily="34" charset="0"/>
              <a:buChar char="•"/>
            </a:pPr>
            <a:r>
              <a:t>Static discovery: The initiator does not have to perform discovery. The initiator knows in advance all the targets that it will contact. It uses their IP addresses and domain names to communicate with them.</a:t>
            </a:r>
          </a:p>
          <a:p>
            <a:pPr>
              <a:buFont typeface="Arial" pitchFamily="34" charset="0"/>
              <a:buChar char="•"/>
            </a:pPr>
            <a:r>
              <a:t>Dynamic discovery or SendTargets discovery: Each time the initiator contacts a specified iSCSI server, it sends the SendTargets request to the server. The server responds by supplying a list of available targets to the initiator.</a:t>
            </a:r>
          </a:p>
          <a:p>
            <a:pPr lvl="0">
              <a:buFont typeface="Arial" pitchFamily="34" charset="0"/>
              <a:buChar char=" "/>
            </a:pPr>
            <a:r>
              <a:t>The names and IP addresses of these targets appear as static targets in the vSphere Client. You can remove a static target that is added by dynamic discovery. If you remove the target, the target might be returned to the list during the next rescan operation. The target might also be returned to the list if the HBA is reset or the host is rebooted.</a:t>
            </a:r>
          </a:p>
        </p:txBody>
      </p:sp>
      <p:sp>
        <p:nvSpPr>
          <p:cNvPr id="11043"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5" name="Slide preview"/>
          <p:cNvSpPr>
            <a:spLocks noGrp="1" noRot="1" noChangeAspect="1"/>
          </p:cNvSpPr>
          <p:nvPr>
            <p:ph type="sldImg"/>
          </p:nvPr>
        </p:nvSpPr>
        <p:spPr/>
      </p:sp>
      <p:sp>
        <p:nvSpPr>
          <p:cNvPr id="1104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implement CHAP to provide authentication between iSCSI initiators and targets.</a:t>
            </a:r>
          </a:p>
          <a:p>
            <a:pPr marL="0" lvl="0" indent="0">
              <a:spcBef>
                <a:spcPts val="0"/>
              </a:spcBef>
              <a:spcAft>
                <a:spcPts val="0"/>
              </a:spcAft>
              <a:buNone/>
            </a:pPr>
            <a:r>
              <a:rPr lang="en-US" sz="2000" dirty="0">
                <a:solidFill>
                  <a:schemeClr val="tx2"/>
                </a:solidFill>
                <a:cs typeface="Calibri" pitchFamily="34" charset="0"/>
              </a:rPr>
              <a:t>ESXi supports the following CHAP authentication methods:</a:t>
            </a:r>
          </a:p>
          <a:p>
            <a:pPr>
              <a:buFont typeface="Arial" pitchFamily="34" charset="0"/>
              <a:buChar char="•"/>
            </a:pPr>
            <a:r>
              <a:t>Unidirectional or one-way CHAP: The target authenticates the initiator, but the initiator does not authenticate the target. You must specify the CHAP secret so that your initiators can access the target. </a:t>
            </a:r>
          </a:p>
          <a:p>
            <a:pPr>
              <a:buFont typeface="Arial" pitchFamily="34" charset="0"/>
              <a:buChar char="•"/>
            </a:pPr>
            <a:r>
              <a:t>Bidirectional or mutual CHAP: With an extra level of security, the initiator can authenticate the target. You must specify different target and initiator secrets.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CHAP uses a three-way handshake algorithm to verify the identity of your host and, if applicable, of the iSCSI target when the host and target establish a connection. The verification is based on a predefined private value, or CHAP secret, that the initiator and target share. ESXi implements CHAP as defined in RFC 1994.</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ESXi supports CHAP authentication at the adapter level. All targets receive the same CHAP secret from the iSCSI initiator. For both software iSCSI and dependent hardware iSCSI initiators, ESXi also supports per-target CHAP authentication.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Before configuring CHAP, check whether CHAP is enabled at the iSCSI storage system and check the CHAP authentication method that the system supports. If CHAP is enabled, you must enable it for your initiators, verifying that the CHAP authentication credentials match the credentials on the iSCSI storage.</a:t>
            </a:r>
            <a:br/>
            <a:r>
              <a:rPr lang="en-GB" sz="1200" dirty="0">
                <a:solidFill>
                  <a:srgbClr val="000000"/>
                </a:solidFill>
                <a:latin typeface="Times New Roman" panose="02020603050405020304" pitchFamily="18" charset="0"/>
                <a:cs typeface="Times New Roman" panose="02020603050405020304" pitchFamily="18" charset="0"/>
              </a:rPr>
              <a:t>Using CHAP in your iSCSI SAN implementation is recommended, but consult with your storage vendor to ensure that best practices are followed.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protect your data in additional ways. For example, you might protect your iSCSI SAN by giving it a dedicated standard switch. You might also configure the iSCSI SAN on its own VLAN to improve performance and security. Some inline network devices might be implemented to provide encryption and further data protection.</a:t>
            </a:r>
          </a:p>
        </p:txBody>
      </p:sp>
      <p:sp>
        <p:nvSpPr>
          <p:cNvPr id="11047"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9" name="Slide preview"/>
          <p:cNvSpPr>
            <a:spLocks noGrp="1" noRot="1" noChangeAspect="1"/>
          </p:cNvSpPr>
          <p:nvPr>
            <p:ph type="sldImg"/>
          </p:nvPr>
        </p:nvSpPr>
        <p:spPr/>
      </p:sp>
      <p:sp>
        <p:nvSpPr>
          <p:cNvPr id="1105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setting up your ESXi host for multipathing and failover, you can use multiple hardware iSCSI adapters or multiple NICs. The choice depends on the type of iSCSI initiators on your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software iSCSI and dependent hardware iSCSI, you can use multiple NICs that provide failover for iSCSI connections between your host and iSCSI storage systems.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independent hardware iSCSI, the host typically has two or more available hardware iSCSI adapters, from which the storage system can be reached by using one or more switches. </a:t>
            </a:r>
            <a:br/>
            <a:r>
              <a:rPr lang="en-GB" sz="1200" dirty="0">
                <a:solidFill>
                  <a:srgbClr val="000000"/>
                </a:solidFill>
                <a:latin typeface="Times New Roman" panose="02020603050405020304" pitchFamily="18" charset="0"/>
                <a:cs typeface="Times New Roman" panose="02020603050405020304" pitchFamily="18" charset="0"/>
              </a:rPr>
              <a:t>Alternatively, the setup might include one adapter and two storage processors so that the adapter can use a different path to reach the storage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iSCSI multipathing is set up, each port on the ESXi system has its own IP address, but the ports share the same iSCSI initiator IQN. When iSCSI multipathing is configured, the VMkernel routing table is not consulted for identifying the outbound NIC to use. Instead, iSCSI multipathing is managed using vSphere multipathing modules. Because of the latency that can be incurred, routing iSCSI traffic is not recommended.</a:t>
            </a:r>
          </a:p>
        </p:txBody>
      </p:sp>
      <p:sp>
        <p:nvSpPr>
          <p:cNvPr id="11051"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3" name="Slide preview"/>
          <p:cNvSpPr>
            <a:spLocks noGrp="1" noRot="1" noChangeAspect="1"/>
          </p:cNvSpPr>
          <p:nvPr>
            <p:ph type="sldImg"/>
          </p:nvPr>
        </p:nvSpPr>
        <p:spPr/>
      </p:sp>
      <p:sp>
        <p:nvSpPr>
          <p:cNvPr id="1105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With software iSCSI and dependent hardware iSCSI, multipathing plug-ins do not have direct access to physical NICs on your host. For this reason, you must first connect each physical NIC to a separate VMkernel port. Then you use a port-binding technique to associate all VMkernel ports with the iSCSI initiator.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dependent hardware iSCSI, you must correctly install the physical network card, which should appear on the host's </a:t>
            </a:r>
            <a:r>
              <a:rPr lang="en-GB" sz="1200" b="1" dirty="0">
                <a:solidFill>
                  <a:srgbClr val="000000"/>
                </a:solidFill>
                <a:latin typeface="Times New Roman" panose="02020603050405020304" pitchFamily="18" charset="0"/>
                <a:cs typeface="Times New Roman" panose="02020603050405020304" pitchFamily="18" charset="0"/>
              </a:rPr>
              <a:t>Configure</a:t>
            </a:r>
            <a:r>
              <a:rPr lang="en-GB" sz="1200" dirty="0">
                <a:solidFill>
                  <a:srgbClr val="000000"/>
                </a:solidFill>
                <a:latin typeface="Times New Roman" panose="02020603050405020304" pitchFamily="18" charset="0"/>
                <a:cs typeface="Times New Roman" panose="02020603050405020304" pitchFamily="18" charset="0"/>
              </a:rPr>
              <a:t> tab in the Virtual Switches</a:t>
            </a:r>
            <a:r>
              <a:rPr lang="en-GB" sz="1200" b="1" dirty="0">
                <a:solidFill>
                  <a:srgbClr val="000000"/>
                </a:solidFill>
                <a:latin typeface="Times New Roman" panose="02020603050405020304" pitchFamily="18" charset="0"/>
                <a:cs typeface="Times New Roman" panose="02020603050405020304" pitchFamily="18" charset="0"/>
              </a:rPr>
              <a:t> </a:t>
            </a:r>
            <a:r>
              <a:rPr lang="en-GB" sz="1200" dirty="0">
                <a:solidFill>
                  <a:srgbClr val="000000"/>
                </a:solidFill>
                <a:latin typeface="Times New Roman" panose="02020603050405020304" pitchFamily="18" charset="0"/>
                <a:cs typeface="Times New Roman" panose="02020603050405020304" pitchFamily="18" charset="0"/>
              </a:rPr>
              <a:t>view.</a:t>
            </a:r>
          </a:p>
        </p:txBody>
      </p:sp>
      <p:sp>
        <p:nvSpPr>
          <p:cNvPr id="11055"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6" name="Slide preview"/>
          <p:cNvSpPr>
            <a:spLocks noGrp="1" noRot="1" noChangeAspect="1"/>
          </p:cNvSpPr>
          <p:nvPr>
            <p:ph type="sldImg"/>
          </p:nvPr>
        </p:nvSpPr>
        <p:spPr/>
      </p:sp>
      <p:sp>
        <p:nvSpPr>
          <p:cNvPr id="11057" name="Notes"/>
          <p:cNvSpPr>
            <a:spLocks noGrp="1"/>
          </p:cNvSpPr>
          <p:nvPr>
            <p:ph type="body" idx="1"/>
          </p:nvPr>
        </p:nvSpPr>
        <p:spPr/>
        <p:txBody>
          <a:bodyPr wrap="square" rtlCol="0"/>
          <a:lstStyle/>
          <a:p>
            <a:pPr marL="0" indent="0">
              <a:buNone/>
            </a:pPr>
            <a:endParaRPr/>
          </a:p>
        </p:txBody>
      </p:sp>
      <p:sp>
        <p:nvSpPr>
          <p:cNvPr id="11058"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3" name="Slide preview"/>
          <p:cNvSpPr>
            <a:spLocks noGrp="1" noRot="1" noChangeAspect="1"/>
          </p:cNvSpPr>
          <p:nvPr>
            <p:ph type="sldImg"/>
          </p:nvPr>
        </p:nvSpPr>
        <p:spPr/>
      </p:sp>
      <p:sp>
        <p:nvSpPr>
          <p:cNvPr id="10924" name="Notes"/>
          <p:cNvSpPr>
            <a:spLocks noGrp="1"/>
          </p:cNvSpPr>
          <p:nvPr>
            <p:ph type="body" idx="1"/>
          </p:nvPr>
        </p:nvSpPr>
        <p:spPr/>
        <p:txBody>
          <a:bodyPr wrap="square" rtlCol="0"/>
          <a:lstStyle/>
          <a:p>
            <a:pPr marL="0" indent="0">
              <a:buNone/>
            </a:pPr>
            <a:endParaRPr/>
          </a:p>
        </p:txBody>
      </p:sp>
      <p:sp>
        <p:nvSpPr>
          <p:cNvPr id="10925"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 name="Slide preview"/>
          <p:cNvSpPr>
            <a:spLocks noGrp="1" noRot="1" noChangeAspect="1"/>
          </p:cNvSpPr>
          <p:nvPr>
            <p:ph type="sldImg"/>
          </p:nvPr>
        </p:nvSpPr>
        <p:spPr/>
      </p:sp>
      <p:sp>
        <p:nvSpPr>
          <p:cNvPr id="11060" name="Notes"/>
          <p:cNvSpPr>
            <a:spLocks noGrp="1"/>
          </p:cNvSpPr>
          <p:nvPr>
            <p:ph type="body" idx="1"/>
          </p:nvPr>
        </p:nvSpPr>
        <p:spPr/>
        <p:txBody>
          <a:bodyPr wrap="square" rtlCol="0"/>
          <a:lstStyle/>
          <a:p>
            <a:pPr marL="0" indent="0">
              <a:buNone/>
            </a:pPr>
            <a:endParaRPr/>
          </a:p>
        </p:txBody>
      </p:sp>
      <p:sp>
        <p:nvSpPr>
          <p:cNvPr id="11061"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3" name="Slide preview"/>
          <p:cNvSpPr>
            <a:spLocks noGrp="1" noRot="1" noChangeAspect="1"/>
          </p:cNvSpPr>
          <p:nvPr>
            <p:ph type="sldImg"/>
          </p:nvPr>
        </p:nvSpPr>
        <p:spPr/>
      </p:sp>
      <p:sp>
        <p:nvSpPr>
          <p:cNvPr id="11064" name="Notes"/>
          <p:cNvSpPr>
            <a:spLocks noGrp="1"/>
          </p:cNvSpPr>
          <p:nvPr>
            <p:ph type="body" idx="1"/>
          </p:nvPr>
        </p:nvSpPr>
        <p:spPr/>
        <p:txBody>
          <a:bodyPr wrap="square" rtlCol="0"/>
          <a:lstStyle/>
          <a:p>
            <a:pPr marL="0" indent="0">
              <a:buNone/>
            </a:pPr>
            <a:endParaRPr/>
          </a:p>
        </p:txBody>
      </p:sp>
      <p:sp>
        <p:nvSpPr>
          <p:cNvPr id="11065"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6" name="Slide preview"/>
          <p:cNvSpPr>
            <a:spLocks noGrp="1" noRot="1" noChangeAspect="1"/>
          </p:cNvSpPr>
          <p:nvPr>
            <p:ph type="sldImg"/>
          </p:nvPr>
        </p:nvSpPr>
        <p:spPr/>
      </p:sp>
      <p:sp>
        <p:nvSpPr>
          <p:cNvPr id="11067" name="Notes"/>
          <p:cNvSpPr>
            <a:spLocks noGrp="1"/>
          </p:cNvSpPr>
          <p:nvPr>
            <p:ph type="body" idx="1"/>
          </p:nvPr>
        </p:nvSpPr>
        <p:spPr/>
        <p:txBody>
          <a:bodyPr wrap="square" rtlCol="0"/>
          <a:lstStyle/>
          <a:p>
            <a:pPr marL="0" indent="0">
              <a:buNone/>
            </a:pPr>
            <a:endParaRPr/>
          </a:p>
        </p:txBody>
      </p:sp>
      <p:sp>
        <p:nvSpPr>
          <p:cNvPr id="11068"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0" name="Slide preview"/>
          <p:cNvSpPr>
            <a:spLocks noGrp="1" noRot="1" noChangeAspect="1"/>
          </p:cNvSpPr>
          <p:nvPr>
            <p:ph type="sldImg"/>
          </p:nvPr>
        </p:nvSpPr>
        <p:spPr/>
      </p:sp>
      <p:sp>
        <p:nvSpPr>
          <p:cNvPr id="11071" name="Notes"/>
          <p:cNvSpPr>
            <a:spLocks noGrp="1"/>
          </p:cNvSpPr>
          <p:nvPr>
            <p:ph type="body" idx="1"/>
          </p:nvPr>
        </p:nvSpPr>
        <p:spPr/>
        <p:txBody>
          <a:bodyPr wrap="square" rtlCol="0"/>
          <a:lstStyle/>
          <a:p>
            <a:pPr marL="0" indent="0">
              <a:buNone/>
            </a:pPr>
            <a:endParaRPr/>
          </a:p>
        </p:txBody>
      </p:sp>
      <p:sp>
        <p:nvSpPr>
          <p:cNvPr id="11072"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4" name="Slide preview"/>
          <p:cNvSpPr>
            <a:spLocks noGrp="1" noRot="1" noChangeAspect="1"/>
          </p:cNvSpPr>
          <p:nvPr>
            <p:ph type="sldImg"/>
          </p:nvPr>
        </p:nvSpPr>
        <p:spPr/>
      </p:sp>
      <p:sp>
        <p:nvSpPr>
          <p:cNvPr id="1107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Datastores pane lists all datastores currently configured for all managed ESXi hosts.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example shows the contents of the VMFS datastore named Class-Datastore. The contents of the datastore are folders that contain the files for virtual machines or templates.</a:t>
            </a:r>
          </a:p>
        </p:txBody>
      </p:sp>
      <p:sp>
        <p:nvSpPr>
          <p:cNvPr id="11076"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7" name="Slide preview"/>
          <p:cNvSpPr>
            <a:spLocks noGrp="1" noRot="1" noChangeAspect="1"/>
          </p:cNvSpPr>
          <p:nvPr>
            <p:ph type="sldImg"/>
          </p:nvPr>
        </p:nvSpPr>
        <p:spPr/>
      </p:sp>
      <p:sp>
        <p:nvSpPr>
          <p:cNvPr id="11078" name="Notes"/>
          <p:cNvSpPr>
            <a:spLocks noGrp="1"/>
          </p:cNvSpPr>
          <p:nvPr>
            <p:ph type="body" idx="1"/>
          </p:nvPr>
        </p:nvSpPr>
        <p:spPr/>
        <p:txBody>
          <a:bodyPr wrap="square" rtlCol="0"/>
          <a:lstStyle/>
          <a:p>
            <a:pPr marL="0" indent="0">
              <a:buNone/>
            </a:pPr>
            <a:endParaRPr/>
          </a:p>
        </p:txBody>
      </p:sp>
      <p:sp>
        <p:nvSpPr>
          <p:cNvPr id="11079"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0" name="Slide preview"/>
          <p:cNvSpPr>
            <a:spLocks noGrp="1" noRot="1" noChangeAspect="1"/>
          </p:cNvSpPr>
          <p:nvPr>
            <p:ph type="sldImg"/>
          </p:nvPr>
        </p:nvSpPr>
        <p:spPr/>
      </p:sp>
      <p:sp>
        <p:nvSpPr>
          <p:cNvPr id="1108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Using thin-provisioned virtual disks for your VMs is a way to make the most of your datastore capacity. But if your datastore is not sized properly, it can become overcommitted. A datastore becomes overcommitted when the full capacity of its thin-provisioned virtual disks is greater than the datastore’s capacity.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a datastore reaches capacity, the vSphere Client prompts you to provide more space on the underlying VMFS datastore and all VM I/O is paused.</a:t>
            </a:r>
            <a:br/>
            <a:r>
              <a:rPr lang="en-GB" sz="1200" dirty="0">
                <a:solidFill>
                  <a:srgbClr val="000000"/>
                </a:solidFill>
                <a:latin typeface="Times New Roman" panose="02020603050405020304" pitchFamily="18" charset="0"/>
                <a:cs typeface="Times New Roman" panose="02020603050405020304" pitchFamily="18" charset="0"/>
              </a:rPr>
              <a:t>Monitor your datastore capacity by setting alarms to alert you about how much a datastore’s disks are fully allocated or how much disk space a VM is using.</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Manage your datastore capacity by dynamically increasing the size of your datastore when necessary. You can also use vSphere Storage vMotion to mitigate space use issues. </a:t>
            </a:r>
            <a:br/>
            <a:r>
              <a:rPr lang="en-GB" sz="1200" dirty="0">
                <a:solidFill>
                  <a:srgbClr val="000000"/>
                </a:solidFill>
                <a:latin typeface="Times New Roman" panose="02020603050405020304" pitchFamily="18" charset="0"/>
                <a:cs typeface="Times New Roman" panose="02020603050405020304" pitchFamily="18" charset="0"/>
              </a:rPr>
              <a:t>For example, with vSphere Storage vMotion, you can migrate a VM off a datastore. The migration can be done by changing from virtual disks of thick format to thin format at the target datastore.</a:t>
            </a:r>
          </a:p>
        </p:txBody>
      </p:sp>
      <p:sp>
        <p:nvSpPr>
          <p:cNvPr id="11082"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4" name="Slide preview"/>
          <p:cNvSpPr>
            <a:spLocks noGrp="1" noRot="1" noChangeAspect="1"/>
          </p:cNvSpPr>
          <p:nvPr>
            <p:ph type="sldImg"/>
          </p:nvPr>
        </p:nvSpPr>
        <p:spPr/>
      </p:sp>
      <p:sp>
        <p:nvSpPr>
          <p:cNvPr id="1108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An example of the unique identifier of a volume is the NAA ID. You require this information to identify the VMFS datastore that must be increased.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dynamically increase the capacity of a VMFS datastore if the datastore has insufficient disk space. You discover whether insufficient disk space is an issue when you create a VM or you try to add more disk space to a VM.</a:t>
            </a:r>
          </a:p>
          <a:p>
            <a:pPr marL="0" lvl="0" indent="0">
              <a:spcBef>
                <a:spcPts val="0"/>
              </a:spcBef>
              <a:spcAft>
                <a:spcPts val="0"/>
              </a:spcAft>
              <a:buNone/>
            </a:pPr>
            <a:r>
              <a:rPr lang="en-US" sz="2000" dirty="0">
                <a:solidFill>
                  <a:schemeClr val="tx2"/>
                </a:solidFill>
                <a:cs typeface="Calibri" pitchFamily="34" charset="0"/>
              </a:rPr>
              <a:t>Use one of the following methods:</a:t>
            </a:r>
          </a:p>
          <a:p>
            <a:pPr>
              <a:buFont typeface="Arial" pitchFamily="34" charset="0"/>
              <a:buChar char="•"/>
            </a:pPr>
            <a:r>
              <a:t>Add an extent to the VMFS datastore: An extent is a partition on a LUN. You can add an extent to any VMFS datastore. The datastore can stretch over multiple extents, up to 32. </a:t>
            </a:r>
          </a:p>
          <a:p>
            <a:pPr>
              <a:buFont typeface="Arial" pitchFamily="34" charset="0"/>
              <a:buChar char="•"/>
            </a:pPr>
            <a:r>
              <a:t>Expand the VMFS datastore: You expand the size of the VMFS datastore by expanding its underlying extent first.</a:t>
            </a:r>
          </a:p>
        </p:txBody>
      </p:sp>
      <p:sp>
        <p:nvSpPr>
          <p:cNvPr id="11086"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8" name="Slide preview"/>
          <p:cNvSpPr>
            <a:spLocks noGrp="1" noRot="1" noChangeAspect="1"/>
          </p:cNvSpPr>
          <p:nvPr>
            <p:ph type="sldImg"/>
          </p:nvPr>
        </p:nvSpPr>
        <p:spPr/>
      </p:sp>
      <p:sp>
        <p:nvSpPr>
          <p:cNvPr id="1108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By selecting the </a:t>
            </a:r>
            <a:r>
              <a:rPr lang="en-US" sz="2000" b="1" dirty="0">
                <a:solidFill>
                  <a:srgbClr val="000000"/>
                </a:solidFill>
                <a:latin typeface="Times New Roman" panose="02020603050405020304" pitchFamily="18" charset="0"/>
                <a:cs typeface="Courier New" pitchFamily="49" charset="0"/>
              </a:rPr>
              <a:t>Let me migrate storage for all virtual machines and continue entering maintenance mode after migration</a:t>
            </a:r>
            <a:r>
              <a:rPr lang="en-GB" sz="1200" dirty="0">
                <a:solidFill>
                  <a:srgbClr val="000000"/>
                </a:solidFill>
                <a:latin typeface="Times New Roman" panose="02020603050405020304" pitchFamily="18" charset="0"/>
                <a:cs typeface="Times New Roman" panose="02020603050405020304" pitchFamily="18" charset="0"/>
              </a:rPr>
              <a:t> check box, all VMs and templates on the datastore are automatically migrated to the datastore of your choice. The datastore enters maintenance mode after all VMs and templates are moved off the datastore.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Datastore maintenance mode is a function of the vSphere Storage DRS feature, but you can use maintenance mode without enabling vSphere Storage DRS. For more information on vSphere Storage DRS, see </a:t>
            </a:r>
            <a:r>
              <a:rPr lang="en-US" sz="2000" i="1" dirty="0">
                <a:solidFill>
                  <a:srgbClr val="000000"/>
                </a:solidFill>
                <a:latin typeface="Times New Roman" panose="02020603050405020304" pitchFamily="18" charset="0"/>
                <a:cs typeface="Courier New" pitchFamily="49" charset="0"/>
              </a:rPr>
              <a:t>vSphere Resource Management</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https://docs.vmware.com/en/VMware-vSphere/7.0/com.vmware.vsphere.resmgmt.doc/GUID-98BD5A8A-260A-494F-BAAE-74781F5C4B87.html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090" name="Slide number"/>
          <p:cNvSpPr>
            <a:spLocks noGrp="1"/>
          </p:cNvSpPr>
          <p:nvPr>
            <p:ph type="sldNum" sz="quarter" idx="10"/>
          </p:nvPr>
        </p:nvSpPr>
        <p:spPr/>
        <p:txBody>
          <a:bodyPr/>
          <a:lstStyle/>
          <a:p>
            <a:fld id="{C18812F0-6685-476B-B832-AFB48F091983}" type="slidenum">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2" name="Slide preview"/>
          <p:cNvSpPr>
            <a:spLocks noGrp="1" noRot="1" noChangeAspect="1"/>
          </p:cNvSpPr>
          <p:nvPr>
            <p:ph type="sldImg"/>
          </p:nvPr>
        </p:nvSpPr>
        <p:spPr/>
      </p:sp>
      <p:sp>
        <p:nvSpPr>
          <p:cNvPr id="1109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Unmounting a VMFS datastore preserves the files on the datastore but makes the datastore inaccessible to the ESXi host.</a:t>
            </a:r>
            <a:br/>
            <a:r>
              <a:rPr lang="en-GB" sz="1200" dirty="0">
                <a:solidFill>
                  <a:srgbClr val="000000"/>
                </a:solidFill>
                <a:latin typeface="Times New Roman" panose="02020603050405020304" pitchFamily="18" charset="0"/>
                <a:cs typeface="Times New Roman" panose="02020603050405020304" pitchFamily="18" charset="0"/>
              </a:rPr>
              <a:t>Do not perform any configuration operations that might result in I/O to the datastore while the unmounting is in progress.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delete any type of VMFS datastore, including copies that you mounted without resignaturing. Although you can delete the datastore without unmounting, you should unmount the datastore first. Deleting a VMFS datastore destroys the pointers to the files on the datastore, so the files disappear from all hosts that have access to the datastore.</a:t>
            </a:r>
          </a:p>
          <a:p>
            <a:pPr marL="0" lvl="0" indent="0">
              <a:spcBef>
                <a:spcPts val="0"/>
              </a:spcBef>
              <a:spcAft>
                <a:spcPts val="0"/>
              </a:spcAft>
              <a:buNone/>
            </a:pPr>
            <a:r>
              <a:rPr lang="en-US" sz="2000" dirty="0">
                <a:solidFill>
                  <a:schemeClr val="tx2"/>
                </a:solidFill>
                <a:cs typeface="Calibri" pitchFamily="34" charset="0"/>
              </a:rPr>
              <a:t>Before you delete or unmount a VMFS datastore, power off all VMs whose disks reside on the datastore. If you do not power off the VMs and you try to continue, an error message tells you that the resource is busy. Before you unmount a VMFS datastore, use the vSphere Client to verify the following conditions:</a:t>
            </a:r>
          </a:p>
          <a:p>
            <a:pPr>
              <a:buFont typeface="Arial" pitchFamily="34" charset="0"/>
              <a:buChar char="•"/>
            </a:pPr>
            <a:r>
              <a:t>No virtual machines reside on the datastore.</a:t>
            </a:r>
          </a:p>
          <a:p>
            <a:pPr>
              <a:buFont typeface="Arial" pitchFamily="34" charset="0"/>
              <a:buChar char="•"/>
            </a:pPr>
            <a:r>
              <a:t>The datastore is not part of a datastore cluster.</a:t>
            </a:r>
          </a:p>
          <a:p>
            <a:pPr>
              <a:buFont typeface="Arial" pitchFamily="34" charset="0"/>
              <a:buChar char="•"/>
            </a:pPr>
            <a:r>
              <a:t>The datastore is not managed by vSphere Storage DRS.</a:t>
            </a:r>
          </a:p>
          <a:p>
            <a:pPr>
              <a:buFont typeface="Arial" pitchFamily="34" charset="0"/>
              <a:buChar char="•"/>
            </a:pPr>
            <a:r>
              <a:t>vSphere Storage I/O Control is disabled.</a:t>
            </a:r>
          </a:p>
          <a:p>
            <a:pPr>
              <a:buFont typeface="Arial" pitchFamily="34" charset="0"/>
              <a:buChar char="•"/>
            </a:pPr>
            <a:r>
              <a:t>The datastore is not used for vSphere HA heartbeat.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keep your data, back up the contents of your VMFS datastore before you delete the datastore.</a:t>
            </a:r>
          </a:p>
        </p:txBody>
      </p:sp>
      <p:sp>
        <p:nvSpPr>
          <p:cNvPr id="11094" name="Slide number"/>
          <p:cNvSpPr>
            <a:spLocks noGrp="1"/>
          </p:cNvSpPr>
          <p:nvPr>
            <p:ph type="sldNum" sz="quarter" idx="10"/>
          </p:nvPr>
        </p:nvSpPr>
        <p:spPr/>
        <p:txBody>
          <a:bodyPr/>
          <a:lstStyle/>
          <a:p>
            <a:fld id="{C18812F0-6685-476B-B832-AFB48F091983}" type="slidenum">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7" name="Slide preview"/>
          <p:cNvSpPr>
            <a:spLocks noGrp="1" noRot="1" noChangeAspect="1"/>
          </p:cNvSpPr>
          <p:nvPr>
            <p:ph type="sldImg"/>
          </p:nvPr>
        </p:nvSpPr>
        <p:spPr/>
      </p:sp>
      <p:sp>
        <p:nvSpPr>
          <p:cNvPr id="10928" name="Notes"/>
          <p:cNvSpPr>
            <a:spLocks noGrp="1"/>
          </p:cNvSpPr>
          <p:nvPr>
            <p:ph type="body" idx="1"/>
          </p:nvPr>
        </p:nvSpPr>
        <p:spPr/>
        <p:txBody>
          <a:bodyPr wrap="square" rtlCol="0"/>
          <a:lstStyle/>
          <a:p>
            <a:pPr marL="0" indent="0">
              <a:buNone/>
            </a:pPr>
            <a:endParaRPr/>
          </a:p>
        </p:txBody>
      </p:sp>
      <p:sp>
        <p:nvSpPr>
          <p:cNvPr id="10929"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6" name="Slide preview"/>
          <p:cNvSpPr>
            <a:spLocks noGrp="1" noRot="1" noChangeAspect="1"/>
          </p:cNvSpPr>
          <p:nvPr>
            <p:ph type="sldImg"/>
          </p:nvPr>
        </p:nvSpPr>
        <p:spPr/>
      </p:sp>
      <p:sp>
        <p:nvSpPr>
          <p:cNvPr id="1109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Pluggable Storage Architecture is a VMkernel layer responsible for managing multiple storage paths and providing load balancing. An ESXi host can be attached to storage arrays with either active-active or active-passive storage processor configurations.</a:t>
            </a:r>
          </a:p>
          <a:p>
            <a:pPr marL="0" lvl="0" indent="0">
              <a:spcBef>
                <a:spcPts val="0"/>
              </a:spcBef>
              <a:spcAft>
                <a:spcPts val="0"/>
              </a:spcAft>
              <a:buNone/>
            </a:pPr>
            <a:r>
              <a:rPr lang="en-US" sz="2000" dirty="0">
                <a:solidFill>
                  <a:schemeClr val="tx2"/>
                </a:solidFill>
                <a:cs typeface="Calibri" pitchFamily="34" charset="0"/>
              </a:rPr>
              <a:t>VMware offers native load-balancing and failover mechanisms. VMware path selection policies include the following examples:</a:t>
            </a:r>
          </a:p>
          <a:p>
            <a:pPr>
              <a:buFont typeface="Arial" pitchFamily="34" charset="0"/>
              <a:buChar char="•"/>
            </a:pPr>
            <a:r>
              <a:t>Round Robin </a:t>
            </a:r>
          </a:p>
          <a:p>
            <a:pPr>
              <a:buFont typeface="Arial" pitchFamily="34" charset="0"/>
              <a:buChar char="•"/>
            </a:pPr>
            <a:r>
              <a:t>Most Recently Used (MRU)</a:t>
            </a:r>
          </a:p>
          <a:p>
            <a:pPr>
              <a:buFont typeface="Arial" pitchFamily="34" charset="0"/>
              <a:buChar char="•"/>
            </a:pPr>
            <a:r>
              <a:t>Fixed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Third-party vendors can design their own load-balancing techniques and failover mechanisms for particular storage array types to add support for new arrays. Third-party vendors do not need to provide internal information or intellectual property about the array to VMware.</a:t>
            </a:r>
          </a:p>
        </p:txBody>
      </p:sp>
      <p:sp>
        <p:nvSpPr>
          <p:cNvPr id="11098" name="Slide number"/>
          <p:cNvSpPr>
            <a:spLocks noGrp="1"/>
          </p:cNvSpPr>
          <p:nvPr>
            <p:ph type="sldNum" sz="quarter" idx="10"/>
          </p:nvPr>
        </p:nvSpPr>
        <p:spPr/>
        <p:txBody>
          <a:bodyPr/>
          <a:lstStyle/>
          <a:p>
            <a:fld id="{C18812F0-6685-476B-B832-AFB48F091983}" type="slidenum">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 name="Slide preview"/>
          <p:cNvSpPr>
            <a:spLocks noGrp="1" noRot="1" noChangeAspect="1"/>
          </p:cNvSpPr>
          <p:nvPr>
            <p:ph type="sldImg"/>
          </p:nvPr>
        </p:nvSpPr>
        <p:spPr/>
      </p:sp>
      <p:sp>
        <p:nvSpPr>
          <p:cNvPr id="1110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Multiple paths from an ESXi host to a datastore are possible.</a:t>
            </a:r>
          </a:p>
          <a:p>
            <a:pPr marL="0" lvl="0" indent="0">
              <a:spcBef>
                <a:spcPts val="0"/>
              </a:spcBef>
              <a:spcAft>
                <a:spcPts val="0"/>
              </a:spcAft>
              <a:buNone/>
            </a:pPr>
            <a:r>
              <a:rPr lang="en-US" sz="2000" dirty="0">
                <a:solidFill>
                  <a:schemeClr val="tx2"/>
                </a:solidFill>
                <a:cs typeface="Calibri" pitchFamily="34" charset="0"/>
              </a:rPr>
              <a:t>For multipathing with Fibre Channel or iSCSI, the following path selection policies are supported:</a:t>
            </a:r>
          </a:p>
          <a:p>
            <a:pPr>
              <a:buFont typeface="Arial" pitchFamily="34" charset="0"/>
              <a:buChar char="•"/>
            </a:pPr>
            <a:r>
              <a:t>Fixed: The host always uses the preferred path to the disk when that path is available. If the host cannot access the disk through the preferred path, it tries the alternative paths. This policy is the default policy for active-active storage devices.</a:t>
            </a:r>
          </a:p>
          <a:p>
            <a:pPr>
              <a:buFont typeface="Arial" pitchFamily="34" charset="0"/>
              <a:buChar char="•"/>
            </a:pPr>
            <a:r>
              <a:t>Most Recently Used: The host selects the first working path discovered at system boot time. When the path becomes unavailable, the host selects an alternative path. The host does not revert to the original path when that path becomes available. The Most Recently Used policy does not use the preferred path setting. This policy is the default policy for active-passive storage devices and is required for those devices.</a:t>
            </a:r>
          </a:p>
          <a:p>
            <a:pPr>
              <a:buFont typeface="Arial" pitchFamily="34" charset="0"/>
              <a:buChar char="•"/>
            </a:pPr>
            <a:r>
              <a:t>Round Robin: The host uses a path selection algorithm that rotates through all available paths. In addition to path failover, the Round Robin multipathing policy supports load balancing across the paths. Before using this policy, check with storage vendors to find out whether a Round Robin configuration is supported on their storage.</a:t>
            </a:r>
          </a:p>
        </p:txBody>
      </p:sp>
      <p:sp>
        <p:nvSpPr>
          <p:cNvPr id="11102" name="Slide number"/>
          <p:cNvSpPr>
            <a:spLocks noGrp="1"/>
          </p:cNvSpPr>
          <p:nvPr>
            <p:ph type="sldNum" sz="quarter" idx="10"/>
          </p:nvPr>
        </p:nvSpPr>
        <p:spPr/>
        <p:txBody>
          <a:bodyPr/>
          <a:lstStyle/>
          <a:p>
            <a:fld id="{C18812F0-6685-476B-B832-AFB48F091983}" type="slidenum">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3" name="Slide preview"/>
          <p:cNvSpPr>
            <a:spLocks noGrp="1" noRot="1" noChangeAspect="1"/>
          </p:cNvSpPr>
          <p:nvPr>
            <p:ph type="sldImg"/>
          </p:nvPr>
        </p:nvSpPr>
        <p:spPr/>
      </p:sp>
      <p:sp>
        <p:nvSpPr>
          <p:cNvPr id="11104" name="Notes"/>
          <p:cNvSpPr>
            <a:spLocks noGrp="1"/>
          </p:cNvSpPr>
          <p:nvPr>
            <p:ph type="body" idx="1"/>
          </p:nvPr>
        </p:nvSpPr>
        <p:spPr/>
        <p:txBody>
          <a:bodyPr wrap="square" rtlCol="0"/>
          <a:lstStyle/>
          <a:p>
            <a:pPr marL="0" indent="0">
              <a:buNone/>
            </a:pPr>
            <a:endParaRPr/>
          </a:p>
        </p:txBody>
      </p:sp>
      <p:sp>
        <p:nvSpPr>
          <p:cNvPr id="11105" name="Slide number"/>
          <p:cNvSpPr>
            <a:spLocks noGrp="1"/>
          </p:cNvSpPr>
          <p:nvPr>
            <p:ph type="sldNum" sz="quarter" idx="10"/>
          </p:nvPr>
        </p:nvSpPr>
        <p:spPr/>
        <p:txBody>
          <a:bodyPr/>
          <a:lstStyle/>
          <a:p>
            <a:fld id="{C18812F0-6685-476B-B832-AFB48F091983}" type="slidenum">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6" name="Slide preview"/>
          <p:cNvSpPr>
            <a:spLocks noGrp="1" noRot="1" noChangeAspect="1"/>
          </p:cNvSpPr>
          <p:nvPr>
            <p:ph type="sldImg"/>
          </p:nvPr>
        </p:nvSpPr>
        <p:spPr/>
      </p:sp>
      <p:sp>
        <p:nvSpPr>
          <p:cNvPr id="11107" name="Notes"/>
          <p:cNvSpPr>
            <a:spLocks noGrp="1"/>
          </p:cNvSpPr>
          <p:nvPr>
            <p:ph type="body" idx="1"/>
          </p:nvPr>
        </p:nvSpPr>
        <p:spPr/>
        <p:txBody>
          <a:bodyPr wrap="square" rtlCol="0"/>
          <a:lstStyle/>
          <a:p>
            <a:pPr marL="0" indent="0">
              <a:buNone/>
            </a:pPr>
            <a:endParaRPr/>
          </a:p>
        </p:txBody>
      </p:sp>
      <p:sp>
        <p:nvSpPr>
          <p:cNvPr id="11108" name="Slide number"/>
          <p:cNvSpPr>
            <a:spLocks noGrp="1"/>
          </p:cNvSpPr>
          <p:nvPr>
            <p:ph type="sldNum" sz="quarter" idx="10"/>
          </p:nvPr>
        </p:nvSpPr>
        <p:spPr/>
        <p:txBody>
          <a:bodyPr/>
          <a:lstStyle/>
          <a:p>
            <a:fld id="{C18812F0-6685-476B-B832-AFB48F091983}" type="slidenum">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 name="Slide preview"/>
          <p:cNvSpPr>
            <a:spLocks noGrp="1" noRot="1" noChangeAspect="1"/>
          </p:cNvSpPr>
          <p:nvPr>
            <p:ph type="sldImg"/>
          </p:nvPr>
        </p:nvSpPr>
        <p:spPr/>
      </p:sp>
      <p:sp>
        <p:nvSpPr>
          <p:cNvPr id="11111" name="Notes"/>
          <p:cNvSpPr>
            <a:spLocks noGrp="1"/>
          </p:cNvSpPr>
          <p:nvPr>
            <p:ph type="body" idx="1"/>
          </p:nvPr>
        </p:nvSpPr>
        <p:spPr/>
        <p:txBody>
          <a:bodyPr wrap="square" rtlCol="0"/>
          <a:lstStyle/>
          <a:p>
            <a:pPr marL="0" indent="0">
              <a:buNone/>
            </a:pPr>
            <a:endParaRPr/>
          </a:p>
        </p:txBody>
      </p:sp>
      <p:sp>
        <p:nvSpPr>
          <p:cNvPr id="11112" name="Slide number"/>
          <p:cNvSpPr>
            <a:spLocks noGrp="1"/>
          </p:cNvSpPr>
          <p:nvPr>
            <p:ph type="sldNum" sz="quarter" idx="10"/>
          </p:nvPr>
        </p:nvSpPr>
        <p:spPr/>
        <p:txBody>
          <a:bodyPr/>
          <a:lstStyle/>
          <a:p>
            <a:fld id="{C18812F0-6685-476B-B832-AFB48F091983}" type="slidenum">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3" name="Slide preview"/>
          <p:cNvSpPr>
            <a:spLocks noGrp="1" noRot="1" noChangeAspect="1"/>
          </p:cNvSpPr>
          <p:nvPr>
            <p:ph type="sldImg"/>
          </p:nvPr>
        </p:nvSpPr>
        <p:spPr/>
      </p:sp>
      <p:sp>
        <p:nvSpPr>
          <p:cNvPr id="11114" name="Notes"/>
          <p:cNvSpPr>
            <a:spLocks noGrp="1"/>
          </p:cNvSpPr>
          <p:nvPr>
            <p:ph type="body" idx="1"/>
          </p:nvPr>
        </p:nvSpPr>
        <p:spPr/>
        <p:txBody>
          <a:bodyPr wrap="square" rtlCol="0"/>
          <a:lstStyle/>
          <a:p>
            <a:pPr marL="0" indent="0">
              <a:buNone/>
            </a:pPr>
            <a:endParaRPr/>
          </a:p>
        </p:txBody>
      </p:sp>
      <p:sp>
        <p:nvSpPr>
          <p:cNvPr id="11115" name="Slide number"/>
          <p:cNvSpPr>
            <a:spLocks noGrp="1"/>
          </p:cNvSpPr>
          <p:nvPr>
            <p:ph type="sldNum" sz="quarter" idx="10"/>
          </p:nvPr>
        </p:nvSpPr>
        <p:spPr/>
        <p:txBody>
          <a:bodyPr/>
          <a:lstStyle/>
          <a:p>
            <a:fld id="{C18812F0-6685-476B-B832-AFB48F091983}" type="slidenum">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7" name="Slide preview"/>
          <p:cNvSpPr>
            <a:spLocks noGrp="1" noRot="1" noChangeAspect="1"/>
          </p:cNvSpPr>
          <p:nvPr>
            <p:ph type="sldImg"/>
          </p:nvPr>
        </p:nvSpPr>
        <p:spPr/>
      </p:sp>
      <p:sp>
        <p:nvSpPr>
          <p:cNvPr id="1111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NFS server contains one or more directories that are shared with the ESXi host over a TCP/IP network. An ESXi host accesses the NFS server through a VMkernel port that is defined on a virtual switch.</a:t>
            </a:r>
          </a:p>
        </p:txBody>
      </p:sp>
      <p:sp>
        <p:nvSpPr>
          <p:cNvPr id="11119" name="Slide number"/>
          <p:cNvSpPr>
            <a:spLocks noGrp="1"/>
          </p:cNvSpPr>
          <p:nvPr>
            <p:ph type="sldNum" sz="quarter" idx="10"/>
          </p:nvPr>
        </p:nvSpPr>
        <p:spPr/>
        <p:txBody>
          <a:bodyPr/>
          <a:lstStyle/>
          <a:p>
            <a:fld id="{C18812F0-6685-476B-B832-AFB48F091983}" type="slidenum">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1" name="Slide preview"/>
          <p:cNvSpPr>
            <a:spLocks noGrp="1" noRot="1" noChangeAspect="1"/>
          </p:cNvSpPr>
          <p:nvPr>
            <p:ph type="sldImg"/>
          </p:nvPr>
        </p:nvSpPr>
        <p:spPr/>
      </p:sp>
      <p:sp>
        <p:nvSpPr>
          <p:cNvPr id="1112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Compatibility issues between the two NFS versions prevent access to datastores using both protocols at the same time from different hosts. If a datastore is configured as NFS 4.1, all hosts that access that datastore must mount the share as NFS 4.1. Data corruption can occur if hosts access a datastore with the wrong NFS version.</a:t>
            </a:r>
          </a:p>
        </p:txBody>
      </p:sp>
      <p:sp>
        <p:nvSpPr>
          <p:cNvPr id="11123" name="Slide number"/>
          <p:cNvSpPr>
            <a:spLocks noGrp="1"/>
          </p:cNvSpPr>
          <p:nvPr>
            <p:ph type="sldNum" sz="quarter" idx="10"/>
          </p:nvPr>
        </p:nvSpPr>
        <p:spPr/>
        <p:txBody>
          <a:bodyPr/>
          <a:lstStyle/>
          <a:p>
            <a:fld id="{C18812F0-6685-476B-B832-AFB48F091983}" type="slidenum">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5" name="Slide preview"/>
          <p:cNvSpPr>
            <a:spLocks noGrp="1" noRot="1" noChangeAspect="1"/>
          </p:cNvSpPr>
          <p:nvPr>
            <p:ph type="sldImg"/>
          </p:nvPr>
        </p:nvSpPr>
        <p:spPr/>
      </p:sp>
      <p:sp>
        <p:nvSpPr>
          <p:cNvPr id="11126"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NFS 4.1 provides the following enhancements:</a:t>
            </a:r>
          </a:p>
          <a:p>
            <a:pPr>
              <a:buFont typeface="Arial" pitchFamily="34" charset="0"/>
              <a:buChar char="•"/>
            </a:pPr>
            <a:r>
              <a:t>Native multipathing and session trunking: NFS 4.1 provides multipathing for servers that support session trunking. When trunking is available, you can use multiple IP addresses to access a single NFS volume. Client ID trunking is not supported.</a:t>
            </a:r>
          </a:p>
          <a:p>
            <a:pPr>
              <a:buFont typeface="Arial" pitchFamily="34" charset="0"/>
              <a:buChar char="•"/>
            </a:pPr>
            <a:r>
              <a:t>Kerberos authentication: NFS 4.1 introduces Kerberos authentication in addition to the traditional AUTH_SYS method used by NFS 3.</a:t>
            </a:r>
          </a:p>
          <a:p>
            <a:pPr>
              <a:buFont typeface="Arial" pitchFamily="34" charset="0"/>
              <a:buChar char="•"/>
            </a:pPr>
            <a:r>
              <a:t>Improved built-in file locking.</a:t>
            </a:r>
          </a:p>
          <a:p>
            <a:pPr>
              <a:buFont typeface="Arial" pitchFamily="34" charset="0"/>
              <a:buChar char="•"/>
            </a:pPr>
            <a:r>
              <a:t>Enhanced error recovery using server-side tracking of open files and delegations.</a:t>
            </a:r>
          </a:p>
          <a:p>
            <a:pPr>
              <a:buFont typeface="Arial" pitchFamily="34" charset="0"/>
              <a:buChar char="•"/>
            </a:pPr>
            <a:r>
              <a:t>Many general efficiency improvements including session leases and less protocol overhead.</a:t>
            </a:r>
          </a:p>
          <a:p>
            <a:pPr marL="0" lvl="0" indent="0">
              <a:spcBef>
                <a:spcPts val="0"/>
              </a:spcBef>
              <a:spcAft>
                <a:spcPts val="0"/>
              </a:spcAft>
              <a:buNone/>
            </a:pPr>
            <a:r>
              <a:rPr lang="en-US" sz="2000" dirty="0">
                <a:solidFill>
                  <a:schemeClr val="tx2"/>
                </a:solidFill>
                <a:cs typeface="Calibri" pitchFamily="34" charset="0"/>
              </a:rPr>
              <a:t>The NFS 4.1 client offers the following new features:</a:t>
            </a:r>
          </a:p>
          <a:p>
            <a:pPr>
              <a:buFont typeface="Arial" pitchFamily="34" charset="0"/>
              <a:buChar char="•"/>
            </a:pPr>
            <a:r>
              <a:t>Stateful locks with share reservation using a mandatory locking semantic</a:t>
            </a:r>
          </a:p>
          <a:p>
            <a:pPr>
              <a:buFont typeface="Arial" pitchFamily="34" charset="0"/>
              <a:buChar char="•"/>
            </a:pPr>
            <a:r>
              <a:t>Protocol integration, side-band (auxiliary) protocol no longer required to lock and mount</a:t>
            </a:r>
          </a:p>
          <a:p>
            <a:pPr>
              <a:buFont typeface="Arial" pitchFamily="34" charset="0"/>
              <a:buChar char="•"/>
            </a:pPr>
            <a:r>
              <a:t>Trunking (true NFS multipathing), where multiple paths (sessions) to the NAS array can be created and load-distributed across those sessions</a:t>
            </a:r>
          </a:p>
          <a:p>
            <a:pPr>
              <a:buFont typeface="Arial" pitchFamily="34" charset="0"/>
              <a:buChar char="•"/>
            </a:pPr>
            <a:r>
              <a:t>Enhanced error recovery to mitigate server failure and loss of connectivity</a:t>
            </a:r>
          </a:p>
        </p:txBody>
      </p:sp>
      <p:sp>
        <p:nvSpPr>
          <p:cNvPr id="11127" name="Slide number"/>
          <p:cNvSpPr>
            <a:spLocks noGrp="1"/>
          </p:cNvSpPr>
          <p:nvPr>
            <p:ph type="sldNum" sz="quarter" idx="10"/>
          </p:nvPr>
        </p:nvSpPr>
        <p:spPr/>
        <p:txBody>
          <a:bodyPr/>
          <a:lstStyle/>
          <a:p>
            <a:fld id="{C18812F0-6685-476B-B832-AFB48F091983}" type="slidenum">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8" name="Slide preview"/>
          <p:cNvSpPr>
            <a:spLocks noGrp="1" noRot="1" noChangeAspect="1"/>
          </p:cNvSpPr>
          <p:nvPr>
            <p:ph type="sldImg"/>
          </p:nvPr>
        </p:nvSpPr>
        <p:spPr/>
      </p:sp>
      <p:sp>
        <p:nvSpPr>
          <p:cNvPr id="1112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each ESXi host that accesses an NFS datastore over the network, a VMkernel port must be configured on a virtual switch. The name of this port can be anything that you want. </a:t>
            </a:r>
            <a:br/>
            <a:r>
              <a:rPr lang="en-GB" sz="1200" dirty="0">
                <a:solidFill>
                  <a:srgbClr val="000000"/>
                </a:solidFill>
                <a:latin typeface="Times New Roman" panose="02020603050405020304" pitchFamily="18" charset="0"/>
                <a:cs typeface="Times New Roman" panose="02020603050405020304" pitchFamily="18" charset="0"/>
              </a:rPr>
              <a:t>For performance and security reasons, isolate your NFS networks from the other networks, such as your iSCSI network and your virtual machine networks.</a:t>
            </a:r>
          </a:p>
        </p:txBody>
      </p:sp>
      <p:sp>
        <p:nvSpPr>
          <p:cNvPr id="11130" name="Slide number"/>
          <p:cNvSpPr>
            <a:spLocks noGrp="1"/>
          </p:cNvSpPr>
          <p:nvPr>
            <p:ph type="sldNum" sz="quarter" idx="10"/>
          </p:nvPr>
        </p:nvSpPr>
        <p:spPr/>
        <p:txBody>
          <a:bodyPr/>
          <a:lstStyle/>
          <a:p>
            <a:fld id="{C18812F0-6685-476B-B832-AFB48F091983}" type="slidenum">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0" name="Slide preview"/>
          <p:cNvSpPr>
            <a:spLocks noGrp="1" noRot="1" noChangeAspect="1"/>
          </p:cNvSpPr>
          <p:nvPr>
            <p:ph type="sldImg"/>
          </p:nvPr>
        </p:nvSpPr>
        <p:spPr/>
      </p:sp>
      <p:sp>
        <p:nvSpPr>
          <p:cNvPr id="10931" name="Notes"/>
          <p:cNvSpPr>
            <a:spLocks noGrp="1"/>
          </p:cNvSpPr>
          <p:nvPr>
            <p:ph type="body" idx="1"/>
          </p:nvPr>
        </p:nvSpPr>
        <p:spPr/>
        <p:txBody>
          <a:bodyPr wrap="square" rtlCol="0"/>
          <a:lstStyle/>
          <a:p>
            <a:pPr marL="0" indent="0">
              <a:buNone/>
            </a:pPr>
            <a:endParaRPr/>
          </a:p>
        </p:txBody>
      </p:sp>
      <p:sp>
        <p:nvSpPr>
          <p:cNvPr id="10932"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2" name="Slide preview"/>
          <p:cNvSpPr>
            <a:spLocks noGrp="1" noRot="1" noChangeAspect="1"/>
          </p:cNvSpPr>
          <p:nvPr>
            <p:ph type="sldImg"/>
          </p:nvPr>
        </p:nvSpPr>
        <p:spPr/>
      </p:sp>
      <p:sp>
        <p:nvSpPr>
          <p:cNvPr id="1113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must take several configuration steps to prepare each ESXi host to use Kerberos authentication. </a:t>
            </a:r>
            <a:br/>
            <a:r>
              <a:rPr lang="en-GB" sz="1200" dirty="0">
                <a:solidFill>
                  <a:srgbClr val="000000"/>
                </a:solidFill>
                <a:latin typeface="Times New Roman" panose="02020603050405020304" pitchFamily="18" charset="0"/>
                <a:cs typeface="Times New Roman" panose="02020603050405020304" pitchFamily="18" charset="0"/>
              </a:rPr>
              <a:t>Kerberos authentication requires that all nodes involved (the Active Directory server, the NFS servers, and the ESXi hosts) be synchronized so that little to no time drift exists. Kerberos authentication fails if any significant drift exists between the nodes. </a:t>
            </a:r>
            <a:br/>
            <a:r>
              <a:rPr lang="en-GB" sz="1200" dirty="0">
                <a:solidFill>
                  <a:srgbClr val="000000"/>
                </a:solidFill>
                <a:latin typeface="Times New Roman" panose="02020603050405020304" pitchFamily="18" charset="0"/>
                <a:cs typeface="Times New Roman" panose="02020603050405020304" pitchFamily="18" charset="0"/>
              </a:rPr>
              <a:t>To prepare your ESXi host to use Kerberos authentication, configure the NTP client settings to reference a common NTP server (or the domain controller, if applicable).</a:t>
            </a:r>
          </a:p>
          <a:p>
            <a:pPr marL="0" lvl="0" indent="0">
              <a:spcBef>
                <a:spcPts val="0"/>
              </a:spcBef>
              <a:spcAft>
                <a:spcPts val="0"/>
              </a:spcAft>
              <a:buNone/>
            </a:pPr>
            <a:r>
              <a:rPr lang="en-US" sz="2000" dirty="0">
                <a:solidFill>
                  <a:schemeClr val="tx2"/>
                </a:solidFill>
                <a:cs typeface="Calibri" pitchFamily="34" charset="0"/>
              </a:rPr>
              <a:t>When planning to use NFS Kerberos, consider the following points:</a:t>
            </a:r>
          </a:p>
          <a:p>
            <a:pPr>
              <a:buFont typeface="Arial" pitchFamily="34" charset="0"/>
              <a:buChar char="•"/>
            </a:pPr>
            <a:r>
              <a:t>NFS 3 and 4.1 use different authentication credentials, resulting in incompatible UID and GID on files.</a:t>
            </a:r>
          </a:p>
          <a:p>
            <a:pPr>
              <a:buFont typeface="Arial" pitchFamily="34" charset="0"/>
              <a:buChar char="•"/>
            </a:pPr>
            <a:r>
              <a:t>Using different Active Directory users on different hosts that access the same NFS share can cause the vSphere vMotion migration to fail.</a:t>
            </a:r>
          </a:p>
          <a:p>
            <a:pPr>
              <a:buFont typeface="Arial" pitchFamily="34" charset="0"/>
              <a:buChar char="•"/>
            </a:pPr>
            <a:r>
              <a:t>NFS Kerberos configuration can be automated by using host profiles to reduce configuration conflicts.</a:t>
            </a:r>
          </a:p>
          <a:p>
            <a:pPr>
              <a:buFont typeface="Arial" pitchFamily="34" charset="0"/>
              <a:buChar char="•"/>
            </a:pPr>
            <a:r>
              <a:t>Time must be synchronized between all participating components.</a:t>
            </a:r>
          </a:p>
        </p:txBody>
      </p:sp>
      <p:sp>
        <p:nvSpPr>
          <p:cNvPr id="11134" name="Slide number"/>
          <p:cNvSpPr>
            <a:spLocks noGrp="1"/>
          </p:cNvSpPr>
          <p:nvPr>
            <p:ph type="sldNum" sz="quarter" idx="10"/>
          </p:nvPr>
        </p:nvSpPr>
        <p:spPr/>
        <p:txBody>
          <a:bodyPr/>
          <a:lstStyle/>
          <a:p>
            <a:fld id="{C18812F0-6685-476B-B832-AFB48F091983}" type="slidenum">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6" name="Slide preview"/>
          <p:cNvSpPr>
            <a:spLocks noGrp="1" noRot="1" noChangeAspect="1"/>
          </p:cNvSpPr>
          <p:nvPr>
            <p:ph type="sldImg"/>
          </p:nvPr>
        </p:nvSpPr>
        <p:spPr/>
      </p:sp>
      <p:sp>
        <p:nvSpPr>
          <p:cNvPr id="1113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performing the initial configuration steps, you can configure the datastore to use Kerberos authentication.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screenshot shows a choice of Kerberos authentication only (krb5) or authentication with data integrity (krb5i). The difference is whether only the header or the header and the body of each NFS operation is signed using a secure checksum.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about how to configure the ESXi hosts for Kerberos authentication, see </a:t>
            </a:r>
            <a:r>
              <a:rPr lang="en-US" sz="2000" i="1" dirty="0">
                <a:solidFill>
                  <a:srgbClr val="000000"/>
                </a:solidFill>
                <a:latin typeface="Times New Roman" panose="02020603050405020304" pitchFamily="18" charset="0"/>
                <a:cs typeface="Courier New" pitchFamily="49" charset="0"/>
              </a:rPr>
              <a:t>vSphere Storage</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https://docs.vmware.com/en/VMware-vSphere/7.0/com.vmware.vsphere.storage.doc/GUID-8AE88758-20C1-4873-99C7-181EF9ACFA70.html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138" name="Slide number"/>
          <p:cNvSpPr>
            <a:spLocks noGrp="1"/>
          </p:cNvSpPr>
          <p:nvPr>
            <p:ph type="sldNum" sz="quarter" idx="10"/>
          </p:nvPr>
        </p:nvSpPr>
        <p:spPr/>
        <p:txBody>
          <a:bodyPr/>
          <a:lstStyle/>
          <a:p>
            <a:fld id="{C18812F0-6685-476B-B832-AFB48F091983}" type="slidenum">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0" name="Slide preview"/>
          <p:cNvSpPr>
            <a:spLocks noGrp="1" noRot="1" noChangeAspect="1"/>
          </p:cNvSpPr>
          <p:nvPr>
            <p:ph type="sldImg"/>
          </p:nvPr>
        </p:nvSpPr>
        <p:spPr/>
      </p:sp>
      <p:sp>
        <p:nvSpPr>
          <p:cNvPr id="11141" name="Notes"/>
          <p:cNvSpPr>
            <a:spLocks noGrp="1"/>
          </p:cNvSpPr>
          <p:nvPr>
            <p:ph type="body" idx="1"/>
          </p:nvPr>
        </p:nvSpPr>
        <p:spPr/>
        <p:txBody>
          <a:bodyPr wrap="square" rtlCol="0"/>
          <a:lstStyle/>
          <a:p>
            <a:pPr marL="0" indent="0">
              <a:buNone/>
            </a:pPr>
            <a:endParaRPr/>
          </a:p>
        </p:txBody>
      </p:sp>
      <p:sp>
        <p:nvSpPr>
          <p:cNvPr id="11142" name="Slide number"/>
          <p:cNvSpPr>
            <a:spLocks noGrp="1"/>
          </p:cNvSpPr>
          <p:nvPr>
            <p:ph type="sldNum" sz="quarter" idx="10"/>
          </p:nvPr>
        </p:nvSpPr>
        <p:spPr/>
        <p:txBody>
          <a:bodyPr/>
          <a:lstStyle/>
          <a:p>
            <a:fld id="{C18812F0-6685-476B-B832-AFB48F091983}" type="slidenum">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4" name="Slide preview"/>
          <p:cNvSpPr>
            <a:spLocks noGrp="1" noRot="1" noChangeAspect="1"/>
          </p:cNvSpPr>
          <p:nvPr>
            <p:ph type="sldImg"/>
          </p:nvPr>
        </p:nvSpPr>
        <p:spPr/>
      </p:sp>
      <p:sp>
        <p:nvSpPr>
          <p:cNvPr id="1114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Examples of a single point of failure in the NAS architecture include the NIC card in an ESXi host, and the cable between the NIC card and the switch. To avoid single points of failure and to create a highly available NAS architecture, configure the ESXi host with redundant NIC cards and redundant physical switches.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best approach is to install multiple NICs on an ESXi host and configure them in NIC teams. NIC teams should be configured on separate external switches, with each NIC pair configured as a team on the respective external switch. </a:t>
            </a:r>
            <a:br/>
            <a:r>
              <a:rPr lang="en-GB" sz="1200" dirty="0">
                <a:solidFill>
                  <a:srgbClr val="000000"/>
                </a:solidFill>
                <a:latin typeface="Times New Roman" panose="02020603050405020304" pitchFamily="18" charset="0"/>
                <a:cs typeface="Times New Roman" panose="02020603050405020304" pitchFamily="18" charset="0"/>
              </a:rPr>
              <a:t>In addition, you might apply a load-balancing algorithm, based on the link aggregation protocol type supported on the external switch, such as 802.3ad or EtherChannel.</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An even higher level of performance and high availability can be achieved with cross-stack, EtherChannel-capable switches. With certain network switches, you can team ports across two or more separate physical switches that are managed as one logical switch. </a:t>
            </a:r>
            <a:br/>
            <a:r>
              <a:rPr lang="en-GB" sz="1200" dirty="0">
                <a:solidFill>
                  <a:srgbClr val="000000"/>
                </a:solidFill>
                <a:latin typeface="Times New Roman" panose="02020603050405020304" pitchFamily="18" charset="0"/>
                <a:cs typeface="Times New Roman" panose="02020603050405020304" pitchFamily="18" charset="0"/>
              </a:rPr>
              <a:t>NIC teaming across virtual switches provides additional resilience and some performance optimization. Having more paths available to the ESXi host can improve performance by enabling distributed load sharing.</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Only one active path is available for the connection between the ESXi host and a single storage target (LUN or mount point). Although alternative connections might be available for failover, the bandwidth for a single datastore and the underlying storage is limited to what a single connection can provide.</a:t>
            </a:r>
            <a:br/>
            <a:r>
              <a:rPr lang="en-GB" sz="1200" dirty="0">
                <a:solidFill>
                  <a:srgbClr val="000000"/>
                </a:solidFill>
                <a:latin typeface="Times New Roman" panose="02020603050405020304" pitchFamily="18" charset="0"/>
                <a:cs typeface="Times New Roman" panose="02020603050405020304" pitchFamily="18" charset="0"/>
              </a:rPr>
              <a:t>To use more available bandwidth, an ESXi host requires multiple connections from the ESXi host to the storage targets. You might need to configure multiple datastores, each using separate connections between the ESXi host and the storage.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table shows the recommended configuration for NFS multipathing.</a:t>
            </a:r>
          </a:p>
        </p:txBody>
      </p:sp>
      <p:sp>
        <p:nvSpPr>
          <p:cNvPr id="11146" name="Slide number"/>
          <p:cNvSpPr>
            <a:spLocks noGrp="1"/>
          </p:cNvSpPr>
          <p:nvPr>
            <p:ph type="sldNum" sz="quarter" idx="10"/>
          </p:nvPr>
        </p:nvSpPr>
        <p:spPr/>
        <p:txBody>
          <a:bodyPr/>
          <a:lstStyle/>
          <a:p>
            <a:fld id="{C18812F0-6685-476B-B832-AFB48F091983}" type="slidenum">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8" name="Slide preview"/>
          <p:cNvSpPr>
            <a:spLocks noGrp="1" noRot="1" noChangeAspect="1"/>
          </p:cNvSpPr>
          <p:nvPr>
            <p:ph type="sldImg"/>
          </p:nvPr>
        </p:nvSpPr>
        <p:spPr/>
      </p:sp>
      <p:sp>
        <p:nvSpPr>
          <p:cNvPr id="1114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NFS 4.1 provides multipathing for servers that support the session trunking. When trunking is available, you can use multiple IP addresses to access a single NFS volume. Client ID trunking is not supported.</a:t>
            </a:r>
          </a:p>
        </p:txBody>
      </p:sp>
      <p:sp>
        <p:nvSpPr>
          <p:cNvPr id="11150" name="Slide number"/>
          <p:cNvSpPr>
            <a:spLocks noGrp="1"/>
          </p:cNvSpPr>
          <p:nvPr>
            <p:ph type="sldNum" sz="quarter" idx="10"/>
          </p:nvPr>
        </p:nvSpPr>
        <p:spPr/>
        <p:txBody>
          <a:bodyPr/>
          <a:lstStyle/>
          <a:p>
            <a:fld id="{C18812F0-6685-476B-B832-AFB48F091983}" type="slidenum">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 name="Slide preview"/>
          <p:cNvSpPr>
            <a:spLocks noGrp="1" noRot="1" noChangeAspect="1"/>
          </p:cNvSpPr>
          <p:nvPr>
            <p:ph type="sldImg"/>
          </p:nvPr>
        </p:nvSpPr>
        <p:spPr/>
      </p:sp>
      <p:sp>
        <p:nvSpPr>
          <p:cNvPr id="11152" name="Notes"/>
          <p:cNvSpPr>
            <a:spLocks noGrp="1"/>
          </p:cNvSpPr>
          <p:nvPr>
            <p:ph type="body" idx="1"/>
          </p:nvPr>
        </p:nvSpPr>
        <p:spPr/>
        <p:txBody>
          <a:bodyPr wrap="square" rtlCol="0"/>
          <a:lstStyle/>
          <a:p>
            <a:pPr marL="0" indent="0">
              <a:buNone/>
            </a:pPr>
            <a:endParaRPr/>
          </a:p>
        </p:txBody>
      </p:sp>
      <p:sp>
        <p:nvSpPr>
          <p:cNvPr id="11153" name="Slide number"/>
          <p:cNvSpPr>
            <a:spLocks noGrp="1"/>
          </p:cNvSpPr>
          <p:nvPr>
            <p:ph type="sldNum" sz="quarter" idx="10"/>
          </p:nvPr>
        </p:nvSpPr>
        <p:spPr/>
        <p:txBody>
          <a:bodyPr/>
          <a:lstStyle/>
          <a:p>
            <a:fld id="{C18812F0-6685-476B-B832-AFB48F091983}" type="slidenum">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4" name="Slide preview"/>
          <p:cNvSpPr>
            <a:spLocks noGrp="1" noRot="1" noChangeAspect="1"/>
          </p:cNvSpPr>
          <p:nvPr>
            <p:ph type="sldImg"/>
          </p:nvPr>
        </p:nvSpPr>
        <p:spPr/>
      </p:sp>
      <p:sp>
        <p:nvSpPr>
          <p:cNvPr id="11155" name="Notes"/>
          <p:cNvSpPr>
            <a:spLocks noGrp="1"/>
          </p:cNvSpPr>
          <p:nvPr>
            <p:ph type="body" idx="1"/>
          </p:nvPr>
        </p:nvSpPr>
        <p:spPr/>
        <p:txBody>
          <a:bodyPr wrap="square" rtlCol="0"/>
          <a:lstStyle/>
          <a:p>
            <a:pPr marL="0" indent="0">
              <a:buNone/>
            </a:pPr>
            <a:endParaRPr/>
          </a:p>
        </p:txBody>
      </p:sp>
      <p:sp>
        <p:nvSpPr>
          <p:cNvPr id="11156" name="Slide number"/>
          <p:cNvSpPr>
            <a:spLocks noGrp="1"/>
          </p:cNvSpPr>
          <p:nvPr>
            <p:ph type="sldNum" sz="quarter" idx="10"/>
          </p:nvPr>
        </p:nvSpPr>
        <p:spPr/>
        <p:txBody>
          <a:bodyPr/>
          <a:lstStyle/>
          <a:p>
            <a:fld id="{C18812F0-6685-476B-B832-AFB48F091983}" type="slidenum">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8" name="Slide preview"/>
          <p:cNvSpPr>
            <a:spLocks noGrp="1" noRot="1" noChangeAspect="1"/>
          </p:cNvSpPr>
          <p:nvPr>
            <p:ph type="sldImg"/>
          </p:nvPr>
        </p:nvSpPr>
        <p:spPr/>
      </p:sp>
      <p:sp>
        <p:nvSpPr>
          <p:cNvPr id="11159" name="Notes"/>
          <p:cNvSpPr>
            <a:spLocks noGrp="1"/>
          </p:cNvSpPr>
          <p:nvPr>
            <p:ph type="body" idx="1"/>
          </p:nvPr>
        </p:nvSpPr>
        <p:spPr/>
        <p:txBody>
          <a:bodyPr wrap="square" rtlCol="0"/>
          <a:lstStyle/>
          <a:p>
            <a:pPr marL="0" indent="0">
              <a:buNone/>
            </a:pPr>
            <a:endParaRPr/>
          </a:p>
        </p:txBody>
      </p:sp>
      <p:sp>
        <p:nvSpPr>
          <p:cNvPr id="11160" name="Slide number"/>
          <p:cNvSpPr>
            <a:spLocks noGrp="1"/>
          </p:cNvSpPr>
          <p:nvPr>
            <p:ph type="sldNum" sz="quarter" idx="10"/>
          </p:nvPr>
        </p:nvSpPr>
        <p:spPr/>
        <p:txBody>
          <a:bodyPr/>
          <a:lstStyle/>
          <a:p>
            <a:fld id="{C18812F0-6685-476B-B832-AFB48F091983}" type="slidenum">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 name="Slide preview"/>
          <p:cNvSpPr>
            <a:spLocks noGrp="1" noRot="1" noChangeAspect="1"/>
          </p:cNvSpPr>
          <p:nvPr>
            <p:ph type="sldImg"/>
          </p:nvPr>
        </p:nvSpPr>
        <p:spPr/>
      </p:sp>
      <p:sp>
        <p:nvSpPr>
          <p:cNvPr id="11162" name="Notes"/>
          <p:cNvSpPr>
            <a:spLocks noGrp="1"/>
          </p:cNvSpPr>
          <p:nvPr>
            <p:ph type="body" idx="1"/>
          </p:nvPr>
        </p:nvSpPr>
        <p:spPr/>
        <p:txBody>
          <a:bodyPr wrap="square" rtlCol="0"/>
          <a:lstStyle/>
          <a:p>
            <a:pPr marL="0" indent="0">
              <a:buNone/>
            </a:pPr>
            <a:endParaRPr/>
          </a:p>
        </p:txBody>
      </p:sp>
      <p:sp>
        <p:nvSpPr>
          <p:cNvPr id="11163" name="Slide number"/>
          <p:cNvSpPr>
            <a:spLocks noGrp="1"/>
          </p:cNvSpPr>
          <p:nvPr>
            <p:ph type="sldNum" sz="quarter" idx="10"/>
          </p:nvPr>
        </p:nvSpPr>
        <p:spPr/>
        <p:txBody>
          <a:bodyPr/>
          <a:lstStyle/>
          <a:p>
            <a:fld id="{C18812F0-6685-476B-B832-AFB48F091983}" type="slidenum">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5" name="Slide preview"/>
          <p:cNvSpPr>
            <a:spLocks noGrp="1" noRot="1" noChangeAspect="1"/>
          </p:cNvSpPr>
          <p:nvPr>
            <p:ph type="sldImg"/>
          </p:nvPr>
        </p:nvSpPr>
        <p:spPr/>
      </p:sp>
      <p:sp>
        <p:nvSpPr>
          <p:cNvPr id="11166"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vSAN datastores help administrators use software-defined storage in the following ways:</a:t>
            </a:r>
          </a:p>
          <a:p>
            <a:pPr>
              <a:buFont typeface="Arial" pitchFamily="34" charset="0"/>
              <a:buChar char="•"/>
            </a:pPr>
            <a:r>
              <a:t>Storage policy per VM architecture: With multiple policies per datastore, each VM can have different storage.</a:t>
            </a:r>
          </a:p>
          <a:p>
            <a:pPr>
              <a:buFont typeface="Arial" pitchFamily="34" charset="0"/>
              <a:buChar char="•"/>
            </a:pPr>
            <a:r>
              <a:t>vSphere and vCenter Server integration: vSAN capability is built in and requires no appliance. You create a vSAN cluster, like vSphere HA or vSphere DRS.</a:t>
            </a:r>
          </a:p>
          <a:p>
            <a:pPr>
              <a:buFont typeface="Arial" pitchFamily="34" charset="0"/>
              <a:buChar char="•"/>
            </a:pPr>
            <a:r>
              <a:t>Scale-out storage: Up to 64 ESXi hosts can be in a cluster. Scale out by populating new nodes in the cluster.</a:t>
            </a:r>
          </a:p>
          <a:p>
            <a:pPr>
              <a:buFont typeface="Arial" pitchFamily="34" charset="0"/>
              <a:buChar char="•"/>
            </a:pPr>
            <a:r>
              <a:t>Built-in resiliency: The default vSAN storage policy establishes RAID 1 redundancy for all VMs.</a:t>
            </a:r>
          </a:p>
        </p:txBody>
      </p:sp>
      <p:sp>
        <p:nvSpPr>
          <p:cNvPr id="11167" name="Slide number"/>
          <p:cNvSpPr>
            <a:spLocks noGrp="1"/>
          </p:cNvSpPr>
          <p:nvPr>
            <p:ph type="sldNum" sz="quarter" idx="10"/>
          </p:nvPr>
        </p:nvSpPr>
        <p:spPr/>
        <p:txBody>
          <a:bodyPr/>
          <a:lstStyle/>
          <a:p>
            <a:fld id="{C18812F0-6685-476B-B832-AFB48F091983}" type="slidenum">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4" name="Slide preview"/>
          <p:cNvSpPr>
            <a:spLocks noGrp="1" noRot="1" noChangeAspect="1"/>
          </p:cNvSpPr>
          <p:nvPr>
            <p:ph type="sldImg"/>
          </p:nvPr>
        </p:nvSpPr>
        <p:spPr/>
      </p:sp>
      <p:sp>
        <p:nvSpPr>
          <p:cNvPr id="1093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datastore is a generic term for a container that holds files and objects. Datastores are logical containers, analogous to file systems, that hide the specifics of each storage device and provide a uniform model for storing virtual machine files. A VM is stored as a set of files in its own directory or as a group of objects in a datastore.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display all datastores that are available to your hosts and analyze their properties.</a:t>
            </a:r>
          </a:p>
        </p:txBody>
      </p:sp>
      <p:sp>
        <p:nvSpPr>
          <p:cNvPr id="10936"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9" name="Slide preview"/>
          <p:cNvSpPr>
            <a:spLocks noGrp="1" noRot="1" noChangeAspect="1"/>
          </p:cNvSpPr>
          <p:nvPr>
            <p:ph type="sldImg"/>
          </p:nvPr>
        </p:nvSpPr>
        <p:spPr/>
      </p:sp>
      <p:sp>
        <p:nvSpPr>
          <p:cNvPr id="1117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vSAN uses the concept of disk groups to pool together cache devices and capacity devices as single management constructs. A disk group is a pool of one cache device and one to seven capacity devices</a:t>
            </a:r>
          </a:p>
        </p:txBody>
      </p:sp>
      <p:sp>
        <p:nvSpPr>
          <p:cNvPr id="11171" name="Slide number"/>
          <p:cNvSpPr>
            <a:spLocks noGrp="1"/>
          </p:cNvSpPr>
          <p:nvPr>
            <p:ph type="sldNum" sz="quarter" idx="10"/>
          </p:nvPr>
        </p:nvSpPr>
        <p:spPr/>
        <p:txBody>
          <a:bodyPr/>
          <a:lstStyle/>
          <a:p>
            <a:fld id="{C18812F0-6685-476B-B832-AFB48F091983}" type="slidenum">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3" name="Slide preview"/>
          <p:cNvSpPr>
            <a:spLocks noGrp="1" noRot="1" noChangeAspect="1"/>
          </p:cNvSpPr>
          <p:nvPr>
            <p:ph type="sldImg"/>
          </p:nvPr>
        </p:nvSpPr>
        <p:spPr/>
      </p:sp>
      <p:sp>
        <p:nvSpPr>
          <p:cNvPr id="11174"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vSAN requires several hardware components that hosts do not normally have:</a:t>
            </a:r>
          </a:p>
          <a:p>
            <a:pPr>
              <a:buFont typeface="Arial" pitchFamily="34" charset="0"/>
              <a:buChar char="•"/>
            </a:pPr>
            <a:r>
              <a:t>One Serial Attached SCSI (SAS), SATA solid-state drive (SSD), or PCIe flash device and one to seven magnetic drives for each hybrid disk group.</a:t>
            </a:r>
          </a:p>
          <a:p>
            <a:pPr>
              <a:buFont typeface="Arial" pitchFamily="34" charset="0"/>
              <a:buChar char="•"/>
            </a:pPr>
            <a:r>
              <a:t>One SAS, SATA SSD, or PCIe flash device and one to seven flash disks with flash capacity enabled for all-flash disk groups.</a:t>
            </a:r>
          </a:p>
          <a:p>
            <a:pPr>
              <a:buFont typeface="Arial" pitchFamily="34" charset="0"/>
              <a:buChar char="•"/>
            </a:pPr>
            <a:r>
              <a:t>Dedicated 1 Gbps network (10 Gbps is recommended) for hybrid disk groups.</a:t>
            </a:r>
          </a:p>
          <a:p>
            <a:pPr>
              <a:buFont typeface="Arial" pitchFamily="34" charset="0"/>
              <a:buChar char="•"/>
            </a:pPr>
            <a:r>
              <a:t>Dedicated 10 Gbps network for all-flash disk groups.</a:t>
            </a:r>
          </a:p>
          <a:p>
            <a:pPr lvl="0">
              <a:buFont typeface="Arial" pitchFamily="34" charset="0"/>
              <a:buChar char=" "/>
            </a:pPr>
            <a:r>
              <a:t>1 Gbps network speeds result in detrimental congestion for an all-flash architecture and are unsupported.</a:t>
            </a:r>
          </a:p>
          <a:p>
            <a:pPr>
              <a:buFont typeface="Arial" pitchFamily="34" charset="0"/>
              <a:buChar char="•"/>
            </a:pPr>
            <a:r>
              <a:t>The vSAN network must be configured for IPv4 or IPv6 and support unicast.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addition, each host should have a minimum of 32 GB of memory to accommodate a maximum number of five disk groups and a maximum number of seven capacity devices per disk group.</a:t>
            </a:r>
          </a:p>
        </p:txBody>
      </p:sp>
      <p:sp>
        <p:nvSpPr>
          <p:cNvPr id="11175" name="Slide number"/>
          <p:cNvSpPr>
            <a:spLocks noGrp="1"/>
          </p:cNvSpPr>
          <p:nvPr>
            <p:ph type="sldNum" sz="quarter" idx="10"/>
          </p:nvPr>
        </p:nvSpPr>
        <p:spPr/>
        <p:txBody>
          <a:bodyPr/>
          <a:lstStyle/>
          <a:p>
            <a:fld id="{C18812F0-6685-476B-B832-AFB48F091983}" type="slidenum">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7" name="Slide preview"/>
          <p:cNvSpPr>
            <a:spLocks noGrp="1" noRot="1" noChangeAspect="1"/>
          </p:cNvSpPr>
          <p:nvPr>
            <p:ph type="sldImg"/>
          </p:nvPr>
        </p:nvSpPr>
        <p:spPr/>
      </p:sp>
      <p:sp>
        <p:nvSpPr>
          <p:cNvPr id="11178" name="Notes"/>
          <p:cNvSpPr>
            <a:spLocks noGrp="1"/>
          </p:cNvSpPr>
          <p:nvPr>
            <p:ph type="body" idx="1"/>
          </p:nvPr>
        </p:nvSpPr>
        <p:spPr/>
        <p:txBody>
          <a:bodyPr wrap="square" rtlCol="0"/>
          <a:lstStyle/>
          <a:p>
            <a:pPr marL="0" indent="0">
              <a:buNone/>
            </a:pPr>
            <a:endParaRPr/>
          </a:p>
        </p:txBody>
      </p:sp>
      <p:sp>
        <p:nvSpPr>
          <p:cNvPr id="11179" name="Slide number"/>
          <p:cNvSpPr>
            <a:spLocks noGrp="1"/>
          </p:cNvSpPr>
          <p:nvPr>
            <p:ph type="sldNum" sz="quarter" idx="10"/>
          </p:nvPr>
        </p:nvSpPr>
        <p:spPr/>
        <p:txBody>
          <a:bodyPr/>
          <a:lstStyle/>
          <a:p>
            <a:fld id="{C18812F0-6685-476B-B832-AFB48F091983}" type="slidenum">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1" name="Slide preview"/>
          <p:cNvSpPr>
            <a:spLocks noGrp="1" noRot="1" noChangeAspect="1"/>
          </p:cNvSpPr>
          <p:nvPr>
            <p:ph type="sldImg"/>
          </p:nvPr>
        </p:nvSpPr>
        <p:spPr/>
      </p:sp>
      <p:sp>
        <p:nvSpPr>
          <p:cNvPr id="11182"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A vSAN cluster stores and manages data as flexible data containers called objects. When you provision a VM on a vSAN datastore, a set of objects is created:</a:t>
            </a:r>
          </a:p>
          <a:p>
            <a:pPr>
              <a:buFont typeface="Arial" pitchFamily="34" charset="0"/>
              <a:buChar char="•"/>
            </a:pPr>
            <a:r>
              <a:t>VM home namespace: Stores the virtual machine metadata (configuration files)</a:t>
            </a:r>
          </a:p>
          <a:p>
            <a:pPr>
              <a:buFont typeface="Arial" pitchFamily="34" charset="0"/>
              <a:buChar char="•"/>
            </a:pPr>
            <a:r>
              <a:t>VMDK: Virtual machine disk</a:t>
            </a:r>
          </a:p>
          <a:p>
            <a:pPr>
              <a:buFont typeface="Arial" pitchFamily="34" charset="0"/>
              <a:buChar char="•"/>
            </a:pPr>
            <a:r>
              <a:t>VM swap: Virtual machine swap file, which is created when the VM is powered on</a:t>
            </a:r>
          </a:p>
          <a:p>
            <a:pPr>
              <a:buFont typeface="Arial" pitchFamily="34" charset="0"/>
              <a:buChar char="•"/>
            </a:pPr>
            <a:r>
              <a:t>VM memory: Virtual machine’s memory state when a VM is suspended or when a snapshot is taken of a VM and its memory state is preserved</a:t>
            </a:r>
          </a:p>
          <a:p>
            <a:pPr>
              <a:buFont typeface="Arial" pitchFamily="34" charset="0"/>
              <a:buChar char="•"/>
            </a:pPr>
            <a:r>
              <a:t>Snapshot delta: Created when a virtual machine snapshot is taken</a:t>
            </a:r>
          </a:p>
        </p:txBody>
      </p:sp>
      <p:sp>
        <p:nvSpPr>
          <p:cNvPr id="11183" name="Slide number"/>
          <p:cNvSpPr>
            <a:spLocks noGrp="1"/>
          </p:cNvSpPr>
          <p:nvPr>
            <p:ph type="sldNum" sz="quarter" idx="10"/>
          </p:nvPr>
        </p:nvSpPr>
        <p:spPr/>
        <p:txBody>
          <a:bodyPr/>
          <a:lstStyle/>
          <a:p>
            <a:fld id="{C18812F0-6685-476B-B832-AFB48F091983}" type="slidenum">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5" name="Slide preview"/>
          <p:cNvSpPr>
            <a:spLocks noGrp="1" noRot="1" noChangeAspect="1"/>
          </p:cNvSpPr>
          <p:nvPr>
            <p:ph type="sldImg"/>
          </p:nvPr>
        </p:nvSpPr>
        <p:spPr/>
      </p:sp>
      <p:sp>
        <p:nvSpPr>
          <p:cNvPr id="1118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VM storage policies are a set of rules that you configure for VMs. Each storage policy reflects a set of capabilities that meet the availability, performance, and storage requirements of the application or service-level agreement for that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should create storage policies before deploying the VMs that require these storage policies. You can apply and update storage policies after deployment. </a:t>
            </a:r>
            <a:br/>
            <a:r>
              <a:rPr lang="en-GB" sz="1200" dirty="0">
                <a:solidFill>
                  <a:srgbClr val="000000"/>
                </a:solidFill>
                <a:latin typeface="Times New Roman" panose="02020603050405020304" pitchFamily="18" charset="0"/>
                <a:cs typeface="Times New Roman" panose="02020603050405020304" pitchFamily="18" charset="0"/>
              </a:rPr>
              <a:t>A vSphere administrator who is responsible for the deployment of VMs can select policies that are created based on storage capabilities. </a:t>
            </a:r>
            <a:br/>
            <a:r>
              <a:rPr lang="en-GB" sz="1200" dirty="0">
                <a:solidFill>
                  <a:srgbClr val="000000"/>
                </a:solidFill>
                <a:latin typeface="Times New Roman" panose="02020603050405020304" pitchFamily="18" charset="0"/>
                <a:cs typeface="Times New Roman" panose="02020603050405020304" pitchFamily="18" charset="0"/>
              </a:rPr>
              <a:t>Based on the policy that is selected for the object VM, these capabilities are pushed back to the vSAN datastore. The object is created across ESXi hosts and disk groups to satisfy these policies.</a:t>
            </a:r>
          </a:p>
        </p:txBody>
      </p:sp>
      <p:sp>
        <p:nvSpPr>
          <p:cNvPr id="11187" name="Slide number"/>
          <p:cNvSpPr>
            <a:spLocks noGrp="1"/>
          </p:cNvSpPr>
          <p:nvPr>
            <p:ph type="sldNum" sz="quarter" idx="10"/>
          </p:nvPr>
        </p:nvSpPr>
        <p:spPr/>
        <p:txBody>
          <a:bodyPr/>
          <a:lstStyle/>
          <a:p>
            <a:fld id="{C18812F0-6685-476B-B832-AFB48F091983}" type="slidenum">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9" name="Slide preview"/>
          <p:cNvSpPr>
            <a:spLocks noGrp="1" noRot="1" noChangeAspect="1"/>
          </p:cNvSpPr>
          <p:nvPr>
            <p:ph type="sldImg"/>
          </p:nvPr>
        </p:nvSpPr>
        <p:spPr/>
      </p:sp>
      <p:sp>
        <p:nvSpPr>
          <p:cNvPr id="11190" name="Notes"/>
          <p:cNvSpPr>
            <a:spLocks noGrp="1"/>
          </p:cNvSpPr>
          <p:nvPr>
            <p:ph type="body" idx="1"/>
          </p:nvPr>
        </p:nvSpPr>
        <p:spPr/>
        <p:txBody>
          <a:bodyPr wrap="square" rtlCol="0"/>
          <a:lstStyle/>
          <a:p>
            <a:pPr marL="0" indent="0">
              <a:buNone/>
            </a:pPr>
            <a:endParaRPr/>
          </a:p>
        </p:txBody>
      </p:sp>
      <p:sp>
        <p:nvSpPr>
          <p:cNvPr id="11191" name="Slide number"/>
          <p:cNvSpPr>
            <a:spLocks noGrp="1"/>
          </p:cNvSpPr>
          <p:nvPr>
            <p:ph type="sldNum" sz="quarter" idx="10"/>
          </p:nvPr>
        </p:nvSpPr>
        <p:spPr/>
        <p:txBody>
          <a:bodyPr/>
          <a:lstStyle/>
          <a:p>
            <a:fld id="{C18812F0-6685-476B-B832-AFB48F091983}" type="slidenum">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 name="Slide preview"/>
          <p:cNvSpPr>
            <a:spLocks noGrp="1" noRot="1" noChangeAspect="1"/>
          </p:cNvSpPr>
          <p:nvPr>
            <p:ph type="sldImg"/>
          </p:nvPr>
        </p:nvSpPr>
        <p:spPr/>
      </p:sp>
      <p:sp>
        <p:nvSpPr>
          <p:cNvPr id="11193" name="Notes"/>
          <p:cNvSpPr>
            <a:spLocks noGrp="1"/>
          </p:cNvSpPr>
          <p:nvPr>
            <p:ph type="body" idx="1"/>
          </p:nvPr>
        </p:nvSpPr>
        <p:spPr/>
        <p:txBody>
          <a:bodyPr wrap="square" rtlCol="0"/>
          <a:lstStyle/>
          <a:p>
            <a:pPr marL="0" indent="0">
              <a:buNone/>
            </a:pPr>
            <a:endParaRPr/>
          </a:p>
        </p:txBody>
      </p:sp>
      <p:sp>
        <p:nvSpPr>
          <p:cNvPr id="11194" name="Slide number"/>
          <p:cNvSpPr>
            <a:spLocks noGrp="1"/>
          </p:cNvSpPr>
          <p:nvPr>
            <p:ph type="sldNum" sz="quarter" idx="10"/>
          </p:nvPr>
        </p:nvSpPr>
        <p:spPr/>
        <p:txBody>
          <a:bodyPr/>
          <a:lstStyle/>
          <a:p>
            <a:fld id="{C18812F0-6685-476B-B832-AFB48F091983}" type="slidenum">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5" name="Slide preview"/>
          <p:cNvSpPr>
            <a:spLocks noGrp="1" noRot="1" noChangeAspect="1"/>
          </p:cNvSpPr>
          <p:nvPr>
            <p:ph type="sldImg"/>
          </p:nvPr>
        </p:nvSpPr>
        <p:spPr/>
      </p:sp>
      <p:sp>
        <p:nvSpPr>
          <p:cNvPr id="11196" name="Notes"/>
          <p:cNvSpPr>
            <a:spLocks noGrp="1"/>
          </p:cNvSpPr>
          <p:nvPr>
            <p:ph type="body" idx="1"/>
          </p:nvPr>
        </p:nvSpPr>
        <p:spPr/>
        <p:txBody>
          <a:bodyPr wrap="square" rtlCol="0"/>
          <a:lstStyle/>
          <a:p>
            <a:pPr marL="0" indent="0">
              <a:buNone/>
            </a:pPr>
            <a:endParaRPr/>
          </a:p>
        </p:txBody>
      </p:sp>
      <p:sp>
        <p:nvSpPr>
          <p:cNvPr id="11197" name="Slide number"/>
          <p:cNvSpPr>
            <a:spLocks noGrp="1"/>
          </p:cNvSpPr>
          <p:nvPr>
            <p:ph type="sldNum" sz="quarter" idx="10"/>
          </p:nvPr>
        </p:nvSpPr>
        <p:spPr/>
        <p:txBody>
          <a:bodyPr/>
          <a:lstStyle/>
          <a:p>
            <a:fld id="{C18812F0-6685-476B-B832-AFB48F091983}" type="slidenum">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8" name="Slide preview"/>
          <p:cNvSpPr>
            <a:spLocks noGrp="1" noRot="1" noChangeAspect="1"/>
          </p:cNvSpPr>
          <p:nvPr>
            <p:ph type="sldImg"/>
          </p:nvPr>
        </p:nvSpPr>
        <p:spPr/>
      </p:sp>
      <p:sp>
        <p:nvSpPr>
          <p:cNvPr id="11199" name="Notes"/>
          <p:cNvSpPr>
            <a:spLocks noGrp="1"/>
          </p:cNvSpPr>
          <p:nvPr>
            <p:ph type="body" idx="1"/>
          </p:nvPr>
        </p:nvSpPr>
        <p:spPr/>
        <p:txBody>
          <a:bodyPr wrap="square" rtlCol="0"/>
          <a:lstStyle/>
          <a:p>
            <a:pPr marL="0" indent="0">
              <a:buNone/>
            </a:pPr>
            <a:endParaRPr/>
          </a:p>
        </p:txBody>
      </p:sp>
      <p:sp>
        <p:nvSpPr>
          <p:cNvPr id="11200" name="Slide number"/>
          <p:cNvSpPr>
            <a:spLocks noGrp="1"/>
          </p:cNvSpPr>
          <p:nvPr>
            <p:ph type="sldNum" sz="quarter" idx="10"/>
          </p:nvPr>
        </p:nvSpPr>
        <p:spPr/>
        <p:txBody>
          <a:bodyPr/>
          <a:lstStyle/>
          <a:p>
            <a:fld id="{C18812F0-6685-476B-B832-AFB48F091983}" type="slidenum">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1" name="Slide preview"/>
          <p:cNvSpPr>
            <a:spLocks noGrp="1" noRot="1" noChangeAspect="1"/>
          </p:cNvSpPr>
          <p:nvPr>
            <p:ph type="sldImg"/>
          </p:nvPr>
        </p:nvSpPr>
        <p:spPr/>
      </p:sp>
      <p:sp>
        <p:nvSpPr>
          <p:cNvPr id="11202" name="Notes"/>
          <p:cNvSpPr>
            <a:spLocks noGrp="1"/>
          </p:cNvSpPr>
          <p:nvPr>
            <p:ph type="body" idx="1"/>
          </p:nvPr>
        </p:nvSpPr>
        <p:spPr/>
        <p:txBody>
          <a:bodyPr wrap="square" rtlCol="0"/>
          <a:lstStyle/>
          <a:p>
            <a:pPr marL="0" indent="0">
              <a:buNone/>
            </a:pPr>
            <a:endParaRPr/>
          </a:p>
        </p:txBody>
      </p:sp>
      <p:sp>
        <p:nvSpPr>
          <p:cNvPr id="11203" name="Slide number"/>
          <p:cNvSpPr>
            <a:spLocks noGrp="1"/>
          </p:cNvSpPr>
          <p:nvPr>
            <p:ph type="sldNum" sz="quarter" idx="10"/>
          </p:nvPr>
        </p:nvSpPr>
        <p:spPr/>
        <p:txBody>
          <a:bodyPr/>
          <a:lstStyle/>
          <a:p>
            <a:fld id="{C18812F0-6685-476B-B832-AFB48F091983}" type="slidenum">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8" name="Slide preview"/>
          <p:cNvSpPr>
            <a:spLocks noGrp="1" noRot="1" noChangeAspect="1"/>
          </p:cNvSpPr>
          <p:nvPr>
            <p:ph type="sldImg"/>
          </p:nvPr>
        </p:nvSpPr>
        <p:spPr/>
      </p:sp>
      <p:sp>
        <p:nvSpPr>
          <p:cNvPr id="1093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Depending on the type of storage that you use, datastores can be formatted with VMFS or NFS.</a:t>
            </a:r>
          </a:p>
          <a:p>
            <a:pPr marL="0" lvl="0" indent="0">
              <a:spcBef>
                <a:spcPts val="0"/>
              </a:spcBef>
              <a:spcAft>
                <a:spcPts val="0"/>
              </a:spcAft>
              <a:buNone/>
            </a:pPr>
            <a:r>
              <a:rPr lang="en-US" sz="2000" dirty="0">
                <a:solidFill>
                  <a:schemeClr val="tx2"/>
                </a:solidFill>
                <a:cs typeface="Calibri" pitchFamily="34" charset="0"/>
              </a:rPr>
              <a:t>In the vSphere environment, ESXi hosts support several storage technologies:</a:t>
            </a:r>
          </a:p>
          <a:p>
            <a:pPr>
              <a:buFont typeface="Arial" pitchFamily="34" charset="0"/>
              <a:buChar char="•"/>
            </a:pPr>
            <a:r>
              <a:t>Direct-attached storage: Internal or external storage disks or arrays attached to the host through a direct connection instead of a network connection.</a:t>
            </a:r>
          </a:p>
          <a:p>
            <a:pPr>
              <a:buFont typeface="Arial" pitchFamily="34" charset="0"/>
              <a:buChar char="•"/>
            </a:pPr>
            <a:r>
              <a:t>Fibre Channel (FC): A high-speed transport protocol used for SANs. Fibre Channel encapsulates SCSI commands, which are transmitted between Fibre Channel nodes. In general, a Fibre Channel node is a server, a storage system, or a tape drive. A Fibre Channel switch interconnects multiple nodes, forming the fabric in a Fibre Channel network.</a:t>
            </a:r>
          </a:p>
          <a:p>
            <a:pPr>
              <a:buFont typeface="Arial" pitchFamily="34" charset="0"/>
              <a:buChar char="•"/>
            </a:pPr>
            <a:r>
              <a:t>FCoE: The Fibre Channel traffic is encapsulated into Fibre Channel over Ethernet (FCoE) frames. These FCoE frames are converged with other types of traffic on the Ethernet network.</a:t>
            </a:r>
          </a:p>
          <a:p>
            <a:pPr>
              <a:buFont typeface="Arial" pitchFamily="34" charset="0"/>
              <a:buChar char="•"/>
            </a:pPr>
            <a:r>
              <a:t>iSCSI: A SCSI transport protocol, providing access to storage devices and cabling over standard TCP/IP networks. iSCSI maps SCSI block-oriented storage over TCP/IP. Initiators, such as an iSCSI host bus adapter (HBA) in an ESXi host, send SCSI commands to targets, located in iSCSI storage systems.</a:t>
            </a:r>
          </a:p>
          <a:p>
            <a:pPr>
              <a:buFont typeface="Arial" pitchFamily="34" charset="0"/>
              <a:buChar char="•"/>
            </a:pPr>
            <a:r>
              <a:t>NAS: Storage shared over standard TCP/IP networks at the file system level. NAS storage is used to hold NFS datastores. The NFS protocol does not support SCSI commands.</a:t>
            </a:r>
          </a:p>
          <a:p>
            <a:pPr>
              <a:buFont typeface="Arial" pitchFamily="34" charset="0"/>
              <a:buChar char="•"/>
            </a:pPr>
            <a:r>
              <a:t>iSCSI, network-attached storage (NAS), and FCoE can run over high-speed networks providing increased storage performance levels and ensuring sufficient bandwidth. With sufficient bandwidth, multiple types of high-bandwidth protocol traffic can coexist on the same network. r For more information about physical NIC support and maximum ports supported, see VMware Configuration Maximums at </a:t>
            </a:r>
            <a:r>
              <a:rPr>
                <a:hlinkClick r:id="rId3"/>
              </a:rPr>
              <a:t>https://configmax.vmware.com</a:t>
            </a:r>
            <a:r>
              <a:t>.</a:t>
            </a:r>
          </a:p>
        </p:txBody>
      </p:sp>
      <p:sp>
        <p:nvSpPr>
          <p:cNvPr id="10940"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4" name="Slide preview"/>
          <p:cNvSpPr>
            <a:spLocks noGrp="1" noRot="1" noChangeAspect="1"/>
          </p:cNvSpPr>
          <p:nvPr>
            <p:ph type="sldImg"/>
          </p:nvPr>
        </p:nvSpPr>
        <p:spPr/>
      </p:sp>
      <p:sp>
        <p:nvSpPr>
          <p:cNvPr id="11205" name="Notes"/>
          <p:cNvSpPr>
            <a:spLocks noGrp="1"/>
          </p:cNvSpPr>
          <p:nvPr>
            <p:ph type="body" idx="1"/>
          </p:nvPr>
        </p:nvSpPr>
        <p:spPr/>
        <p:txBody>
          <a:bodyPr wrap="square" rtlCol="0"/>
          <a:lstStyle/>
          <a:p>
            <a:pPr marL="0" indent="0">
              <a:buNone/>
            </a:pPr>
            <a:endParaRPr/>
          </a:p>
        </p:txBody>
      </p:sp>
      <p:sp>
        <p:nvSpPr>
          <p:cNvPr id="11206" name="Slide number"/>
          <p:cNvSpPr>
            <a:spLocks noGrp="1"/>
          </p:cNvSpPr>
          <p:nvPr>
            <p:ph type="sldNum" sz="quarter" idx="10"/>
          </p:nvPr>
        </p:nvSpPr>
        <p:spPr/>
        <p:txBody>
          <a:bodyPr/>
          <a:lstStyle/>
          <a:p>
            <a:fld id="{C18812F0-6685-476B-B832-AFB48F091983}" type="slidenum">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7" name="Slide preview"/>
          <p:cNvSpPr>
            <a:spLocks noGrp="1" noRot="1" noChangeAspect="1"/>
          </p:cNvSpPr>
          <p:nvPr>
            <p:ph type="sldImg"/>
          </p:nvPr>
        </p:nvSpPr>
        <p:spPr/>
      </p:sp>
      <p:sp>
        <p:nvSpPr>
          <p:cNvPr id="11208" name="Notes"/>
          <p:cNvSpPr>
            <a:spLocks noGrp="1"/>
          </p:cNvSpPr>
          <p:nvPr>
            <p:ph type="body" idx="1"/>
          </p:nvPr>
        </p:nvSpPr>
        <p:spPr/>
        <p:txBody>
          <a:bodyPr wrap="square" rtlCol="0"/>
          <a:lstStyle/>
          <a:p>
            <a:pPr marL="0" indent="0">
              <a:buNone/>
            </a:pPr>
            <a:endParaRPr/>
          </a:p>
        </p:txBody>
      </p:sp>
      <p:sp>
        <p:nvSpPr>
          <p:cNvPr id="11209" name="Slide number"/>
          <p:cNvSpPr>
            <a:spLocks noGrp="1"/>
          </p:cNvSpPr>
          <p:nvPr>
            <p:ph type="sldNum" sz="quarter" idx="10"/>
          </p:nvPr>
        </p:nvSpPr>
        <p:spPr/>
        <p:txBody>
          <a:bodyPr/>
          <a:lstStyle/>
          <a:p>
            <a:fld id="{C18812F0-6685-476B-B832-AFB48F091983}" type="slidenum">
              <a:t>81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2" name="Slide preview"/>
          <p:cNvSpPr>
            <a:spLocks noGrp="1" noRot="1" noChangeAspect="1"/>
          </p:cNvSpPr>
          <p:nvPr>
            <p:ph type="sldImg"/>
          </p:nvPr>
        </p:nvSpPr>
        <p:spPr/>
      </p:sp>
      <p:sp>
        <p:nvSpPr>
          <p:cNvPr id="1094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 Direct-attached storage (DAS) supports vSphere vMotion when combined with vSphere Storage vMotion.</a:t>
            </a:r>
          </a:p>
          <a:p>
            <a:pPr marL="0" lvl="0" indent="0">
              <a:spcBef>
                <a:spcPts val="0"/>
              </a:spcBef>
              <a:spcAft>
                <a:spcPts val="0"/>
              </a:spcAft>
              <a:buNone/>
            </a:pPr>
            <a:r>
              <a:rPr lang="en-US" sz="2000" dirty="0">
                <a:solidFill>
                  <a:schemeClr val="tx2"/>
                </a:solidFill>
                <a:cs typeface="Calibri" pitchFamily="34" charset="0"/>
              </a:rPr>
              <a:t>Direct-attached storage, as opposed to SAN storage, is where many administrators install ESXi. Direct-attached storage is also ideal for small environments because of the cost savings associated with purchasing and managing a SAN. The drawback is that you lose many of the features that make virtualization a worthwhile investment, for example, balancing the workload on a specific ESXi host. Direct-attached storage can also be used to store noncritical data:</a:t>
            </a:r>
          </a:p>
          <a:p>
            <a:pPr>
              <a:buFont typeface="Arial" pitchFamily="34" charset="0"/>
              <a:buChar char="•"/>
            </a:pPr>
            <a:r>
              <a:t>CD/DVD ISO images</a:t>
            </a:r>
          </a:p>
          <a:p>
            <a:pPr>
              <a:buFont typeface="Arial" pitchFamily="34" charset="0"/>
              <a:buChar char="•"/>
            </a:pPr>
            <a:r>
              <a:t>Decommissioned VMs</a:t>
            </a:r>
          </a:p>
          <a:p>
            <a:pPr>
              <a:buFont typeface="Arial" pitchFamily="34" charset="0"/>
              <a:buChar char="•"/>
            </a:pPr>
            <a:r>
              <a:t>VM templates</a:t>
            </a:r>
          </a:p>
          <a:p>
            <a:pPr marL="0" lvl="0" indent="0">
              <a:spcBef>
                <a:spcPts val="0"/>
              </a:spcBef>
              <a:spcAft>
                <a:spcPts val="0"/>
              </a:spcAft>
              <a:buNone/>
            </a:pPr>
            <a:r>
              <a:rPr lang="en-US" sz="2000" dirty="0">
                <a:solidFill>
                  <a:schemeClr val="tx2"/>
                </a:solidFill>
                <a:cs typeface="Calibri" pitchFamily="34" charset="0"/>
              </a:rPr>
              <a:t>In comparison, storage LUNs must be pooled and shared so that all ESXi hosts can access them. Shared storage provides the following vSphere features:</a:t>
            </a:r>
          </a:p>
          <a:p>
            <a:pPr>
              <a:buFont typeface="Arial" pitchFamily="34" charset="0"/>
              <a:buChar char="•"/>
            </a:pPr>
            <a:r>
              <a:t>vSphere vMotion</a:t>
            </a:r>
          </a:p>
          <a:p>
            <a:pPr>
              <a:buFont typeface="Arial" pitchFamily="34" charset="0"/>
              <a:buChar char="•"/>
            </a:pPr>
            <a:r>
              <a:t>vSphere HA</a:t>
            </a:r>
          </a:p>
          <a:p>
            <a:pPr>
              <a:buFont typeface="Arial" pitchFamily="34" charset="0"/>
              <a:buChar char="•"/>
            </a:pPr>
            <a:r>
              <a:t>vSphere DRS</a:t>
            </a:r>
          </a:p>
          <a:p>
            <a:pPr marL="0" lvl="0" indent="0">
              <a:spcBef>
                <a:spcPts val="0"/>
              </a:spcBef>
              <a:spcAft>
                <a:spcPts val="0"/>
              </a:spcAft>
              <a:buNone/>
            </a:pPr>
            <a:r>
              <a:rPr lang="en-US" sz="2000" dirty="0">
                <a:solidFill>
                  <a:schemeClr val="tx2"/>
                </a:solidFill>
                <a:cs typeface="Calibri" pitchFamily="34" charset="0"/>
              </a:rPr>
              <a:t>Using shared SAN storage also provides robust features in vSphere:</a:t>
            </a:r>
          </a:p>
          <a:p>
            <a:pPr>
              <a:buFont typeface="Arial" pitchFamily="34" charset="0"/>
              <a:buChar char="•"/>
            </a:pPr>
            <a:r>
              <a:t>Central repositories for VM files and templates</a:t>
            </a:r>
          </a:p>
          <a:p>
            <a:pPr>
              <a:buFont typeface="Arial" pitchFamily="34" charset="0"/>
              <a:buChar char="•"/>
            </a:pPr>
            <a:r>
              <a:t>Clustering of VMs across ESXi hosts</a:t>
            </a:r>
          </a:p>
          <a:p>
            <a:pPr>
              <a:buFont typeface="Arial" pitchFamily="34" charset="0"/>
              <a:buChar char="•"/>
            </a:pPr>
            <a:r>
              <a:t>Allocation of large amounts (terabytes) of storage to your ESXi hosts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ESXi supports different methods of booting from the SAN to avoid handling the maintenance of additional direct-attached storage or if you have diskless hardware configurations, such as blade systems. If you set up your host to boot from a SAN, your host’s boot image is stored on one or more LUNs in the SAN storage system. When the host starts, it boots from the LUN on the SAN rather than from its direct-attached disk.</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ESXi hosts, you can boot from software iSCSI, a supported independent hardware SCSI adapter, and a supported dependent hardware iSCSI adapter. The network adapter must support only the iSCSI Boot Firmware Table (iBFT) format, which is a method of communicating parameters about the iSCSI boot device to an operating system.</a:t>
            </a:r>
          </a:p>
        </p:txBody>
      </p:sp>
      <p:sp>
        <p:nvSpPr>
          <p:cNvPr id="10944"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customXml" Target="../ink/ink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3"/>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rPr lang="en-US" dirty="0"/>
              <a:t>Click to edit Master title style</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2020 VMware, Inc.</a:t>
            </a:r>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a14="http://schemas.microsoft.com/office/drawing/2010/main" xmlns:a16="http://schemas.microsoft.com/office/drawing/2014/main" xmlns="">
          <p:pic>
            <p:nvPicPr>
              <p:cNvPr id="37" name="Ink 36">
                <a:extLst>
                  <a:ext uri="{FF2B5EF4-FFF2-40B4-BE49-F238E27FC236}">
                    <a16:creationId xmlns:a16="http://schemas.microsoft.com/office/drawing/2014/main" id="{CFEB676F-F7B5-4486-A265-8D3830C84F4C}"/>
                  </a:ext>
                </a:extLst>
              </p:cNvPr>
              <p:cNvPicPr/>
              <p:nvPr/>
            </p:nvPicPr>
            <p:blipFill>
              <a:blip r:embed="rId5"/>
              <a:stretch>
                <a:fillRect/>
              </a:stretch>
            </p:blipFill>
            <p:spPr>
              <a:xfrm>
                <a:off x="9858081" y="4877099"/>
                <a:ext cx="7920" cy="7920"/>
              </a:xfrm>
              <a:prstGeom prst="rect">
                <a:avLst/>
              </a:prstGeom>
            </p:spPr>
          </p:pic>
        </mc:Fallback>
      </mc:AlternateContent>
      <p:sp>
        <p:nvSpPr>
          <p:cNvPr id="3" name="Content Placeholder 2"/>
          <p:cNvSpPr>
            <a:spLocks noGrp="1"/>
          </p:cNvSpPr>
          <p:nvPr>
            <p:ph sz="quarter" idx="11" hasCustomPrompt="1"/>
          </p:nvPr>
        </p:nvSpPr>
        <p:spPr>
          <a:xfrm>
            <a:off x="6096000" y="3965135"/>
            <a:ext cx="5181409" cy="692625"/>
          </a:xfrm>
        </p:spPr>
        <p:txBody>
          <a:bodyPr anchor="b" anchorCtr="0"/>
          <a:lstStyle>
            <a:lvl1pPr marL="0" marR="0" indent="1614488" algn="r" defTabSz="808038" rtl="0" eaLnBrk="1" fontAlgn="auto" latinLnBrk="0" hangingPunct="1">
              <a:lnSpc>
                <a:spcPct val="90000"/>
              </a:lnSpc>
              <a:spcBef>
                <a:spcPts val="1200"/>
              </a:spcBef>
              <a:spcAft>
                <a:spcPts val="0"/>
              </a:spcAft>
              <a:buClrTx/>
              <a:buSzPct val="90000"/>
              <a:buFontTx/>
              <a:buNone/>
              <a:tabLst/>
              <a:defRPr lang="en-GB" sz="2400" kern="1200" baseline="0" dirty="0">
                <a:solidFill>
                  <a:schemeClr val="tx1"/>
                </a:solidFill>
                <a:latin typeface="+mj-lt"/>
                <a:ea typeface="+mn-ea"/>
                <a:cs typeface="+mn-cs"/>
              </a:defRPr>
            </a:lvl1pPr>
          </a:lstStyle>
          <a:p>
            <a:pPr marL="0" marR="0" lvl="0" indent="0" algn="l" defTabSz="914400" rtl="0" eaLnBrk="1" fontAlgn="auto" latinLnBrk="0" hangingPunct="1">
              <a:lnSpc>
                <a:spcPct val="90000"/>
              </a:lnSpc>
              <a:spcBef>
                <a:spcPts val="1200"/>
              </a:spcBef>
              <a:spcAft>
                <a:spcPts val="0"/>
              </a:spcAft>
              <a:buClrTx/>
              <a:buSzPct val="90000"/>
              <a:buFontTx/>
              <a:buNone/>
              <a:tabLst/>
              <a:defRPr/>
            </a:pPr>
            <a:r>
              <a:rPr lang="en-US" dirty="0"/>
              <a:t>Module #</a:t>
            </a:r>
            <a:endParaRPr lang="en-GB" dirty="0"/>
          </a:p>
        </p:txBody>
      </p:sp>
    </p:spTree>
    <p:custDataLst>
      <p:tags r:id="rId1"/>
    </p:custDataLst>
    <p:extLst>
      <p:ext uri="{BB962C8B-B14F-4D97-AF65-F5344CB8AC3E}">
        <p14:creationId xmlns:p14="http://schemas.microsoft.com/office/powerpoint/2010/main" val="33833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_Animation">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Graphic 4">
            <a:extLst>
              <a:ext uri="{FF2B5EF4-FFF2-40B4-BE49-F238E27FC236}">
                <a16:creationId xmlns:a16="http://schemas.microsoft.com/office/drawing/2014/main" id="{967419C8-2C01-4E40-8A3C-A391DC0FCE95}"/>
              </a:ext>
            </a:extLst>
          </p:cNvPr>
          <p:cNvSpPr/>
          <p:nvPr userDrawn="1"/>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115209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Six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63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42779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2"/>
          <p:cNvSpPr>
            <a:spLocks noGrp="1"/>
          </p:cNvSpPr>
          <p:nvPr>
            <p:ph sz="half" idx="11"/>
          </p:nvPr>
        </p:nvSpPr>
        <p:spPr>
          <a:xfrm>
            <a:off x="6096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Content Placeholder 3"/>
          <p:cNvSpPr>
            <a:spLocks noGrp="1"/>
          </p:cNvSpPr>
          <p:nvPr>
            <p:ph sz="half" idx="12"/>
          </p:nvPr>
        </p:nvSpPr>
        <p:spPr>
          <a:xfrm>
            <a:off x="7946399"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8" name="Content Placeholder 2"/>
          <p:cNvSpPr>
            <a:spLocks noGrp="1"/>
          </p:cNvSpPr>
          <p:nvPr>
            <p:ph sz="half" idx="13"/>
          </p:nvPr>
        </p:nvSpPr>
        <p:spPr>
          <a:xfrm>
            <a:off x="42780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Footer Placeholder 8">
            <a:extLst>
              <a:ext uri="{FF2B5EF4-FFF2-40B4-BE49-F238E27FC236}">
                <a16:creationId xmlns:a16="http://schemas.microsoft.com/office/drawing/2014/main" id="{10AAE179-ACC5-47B4-993F-CFFC46783022}"/>
              </a:ext>
            </a:extLst>
          </p:cNvPr>
          <p:cNvSpPr>
            <a:spLocks noGrp="1"/>
          </p:cNvSpPr>
          <p:nvPr>
            <p:ph type="ftr" sz="quarter" idx="14"/>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61940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Four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139315"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609600"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3"/>
          <p:cNvSpPr>
            <a:spLocks noGrp="1"/>
          </p:cNvSpPr>
          <p:nvPr>
            <p:ph sz="half" idx="11"/>
          </p:nvPr>
        </p:nvSpPr>
        <p:spPr>
          <a:xfrm>
            <a:off x="6139315"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FEF8E274-A9A5-414C-9A38-2C70B85B4A76}"/>
              </a:ext>
            </a:extLst>
          </p:cNvPr>
          <p:cNvSpPr>
            <a:spLocks noGrp="1"/>
          </p:cNvSpPr>
          <p:nvPr>
            <p:ph type="ftr" sz="quarter" idx="12"/>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212714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77821" y="914400"/>
            <a:ext cx="7308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51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8296" y="914400"/>
            <a:ext cx="3636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tAnd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704" y="914400"/>
            <a:ext cx="796826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8894618" y="914400"/>
            <a:ext cx="2689678" cy="2161309"/>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endParaRPr lang="en-US" dirty="0"/>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627748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TextAndTwoImages">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74270"/>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4" name="Content Placeholder 2">
            <a:extLst>
              <a:ext uri="{FF2B5EF4-FFF2-40B4-BE49-F238E27FC236}">
                <a16:creationId xmlns:a16="http://schemas.microsoft.com/office/drawing/2014/main" id="{78595B2F-83D4-4BAA-AEEA-53369D32A948}"/>
              </a:ext>
            </a:extLst>
          </p:cNvPr>
          <p:cNvSpPr>
            <a:spLocks noGrp="1"/>
          </p:cNvSpPr>
          <p:nvPr>
            <p:ph sz="half" idx="13" hasCustomPrompt="1"/>
          </p:nvPr>
        </p:nvSpPr>
        <p:spPr>
          <a:xfrm>
            <a:off x="609600" y="4004042"/>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Title 1">
            <a:extLst>
              <a:ext uri="{FF2B5EF4-FFF2-40B4-BE49-F238E27FC236}">
                <a16:creationId xmlns:a16="http://schemas.microsoft.com/office/drawing/2014/main" id="{0F113682-DB3B-41F9-9E40-9743882FDAB3}"/>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6" name="Footer Placeholder 4">
            <a:extLst>
              <a:ext uri="{FF2B5EF4-FFF2-40B4-BE49-F238E27FC236}">
                <a16:creationId xmlns:a16="http://schemas.microsoft.com/office/drawing/2014/main" id="{9FA4EACB-49C2-416E-B993-25DB8CB2D45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93488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Doubl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19027" y="1563119"/>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3" name="Content Placeholder 2"/>
          <p:cNvSpPr>
            <a:spLocks noGrp="1"/>
          </p:cNvSpPr>
          <p:nvPr>
            <p:ph idx="1" hasCustomPrompt="1"/>
          </p:nvPr>
        </p:nvSpPr>
        <p:spPr>
          <a:xfrm>
            <a:off x="619027" y="914400"/>
            <a:ext cx="10949086" cy="587830"/>
          </a:xfrm>
        </p:spPr>
        <p:txBody>
          <a:bodyPr>
            <a:noAutofit/>
          </a:bodyPr>
          <a:lstStyle/>
          <a:p>
            <a:pPr lvl="0"/>
            <a:r>
              <a:rPr lang="en-US" dirty="0"/>
              <a:t>Click to edit Master text styles</a:t>
            </a:r>
          </a:p>
        </p:txBody>
      </p:sp>
      <p:sp>
        <p:nvSpPr>
          <p:cNvPr id="15" name="Content Placeholder 2">
            <a:extLst>
              <a:ext uri="{FF2B5EF4-FFF2-40B4-BE49-F238E27FC236}">
                <a16:creationId xmlns:a16="http://schemas.microsoft.com/office/drawing/2014/main" id="{A7BC4A29-B776-4F3B-AA96-0CFE3225A8EC}"/>
              </a:ext>
            </a:extLst>
          </p:cNvPr>
          <p:cNvSpPr>
            <a:spLocks noGrp="1"/>
          </p:cNvSpPr>
          <p:nvPr>
            <p:ph sz="half" idx="13" hasCustomPrompt="1"/>
          </p:nvPr>
        </p:nvSpPr>
        <p:spPr>
          <a:xfrm>
            <a:off x="619027" y="4329750"/>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16" name="Content Placeholder 2">
            <a:extLst>
              <a:ext uri="{FF2B5EF4-FFF2-40B4-BE49-F238E27FC236}">
                <a16:creationId xmlns:a16="http://schemas.microsoft.com/office/drawing/2014/main" id="{D01264D8-FBA6-40AA-8B49-28346DB7BBA4}"/>
              </a:ext>
            </a:extLst>
          </p:cNvPr>
          <p:cNvSpPr>
            <a:spLocks noGrp="1"/>
          </p:cNvSpPr>
          <p:nvPr>
            <p:ph idx="14" hasCustomPrompt="1"/>
          </p:nvPr>
        </p:nvSpPr>
        <p:spPr>
          <a:xfrm>
            <a:off x="619027" y="3669880"/>
            <a:ext cx="10949086" cy="587830"/>
          </a:xfrm>
        </p:spPr>
        <p:txBody>
          <a:bodyPr>
            <a:noAutofit/>
          </a:bodyPr>
          <a:lstStyle/>
          <a:p>
            <a:pPr lvl="0"/>
            <a:r>
              <a:rPr lang="en-US" dirty="0"/>
              <a:t>Click to edit Master text styles</a:t>
            </a:r>
          </a:p>
        </p:txBody>
      </p:sp>
      <p:sp>
        <p:nvSpPr>
          <p:cNvPr id="6" name="Title 1">
            <a:extLst>
              <a:ext uri="{FF2B5EF4-FFF2-40B4-BE49-F238E27FC236}">
                <a16:creationId xmlns:a16="http://schemas.microsoft.com/office/drawing/2014/main" id="{F6C866F9-C46F-4FAC-BD0F-64A8B64BA1F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F5717891-C086-478F-80C7-829FA89B5E45}"/>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989003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3517557"/>
            <a:ext cx="10972800" cy="2864193"/>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3" name="Content Placeholder 2"/>
          <p:cNvSpPr>
            <a:spLocks noGrp="1"/>
          </p:cNvSpPr>
          <p:nvPr>
            <p:ph idx="1" hasCustomPrompt="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ThreeThir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9027" y="923827"/>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4" name="Content Placeholder 2">
            <a:extLst>
              <a:ext uri="{FF2B5EF4-FFF2-40B4-BE49-F238E27FC236}">
                <a16:creationId xmlns:a16="http://schemas.microsoft.com/office/drawing/2014/main" id="{76A243F5-126C-4D10-AB8D-2B392834C4BF}"/>
              </a:ext>
            </a:extLst>
          </p:cNvPr>
          <p:cNvSpPr>
            <a:spLocks noGrp="1"/>
          </p:cNvSpPr>
          <p:nvPr>
            <p:ph idx="10" hasCustomPrompt="1"/>
          </p:nvPr>
        </p:nvSpPr>
        <p:spPr>
          <a:xfrm>
            <a:off x="619027" y="2754199"/>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5" name="Content Placeholder 2">
            <a:extLst>
              <a:ext uri="{FF2B5EF4-FFF2-40B4-BE49-F238E27FC236}">
                <a16:creationId xmlns:a16="http://schemas.microsoft.com/office/drawing/2014/main" id="{FAA9394B-966B-4647-838B-FBEFF7CD6FB2}"/>
              </a:ext>
            </a:extLst>
          </p:cNvPr>
          <p:cNvSpPr>
            <a:spLocks noGrp="1"/>
          </p:cNvSpPr>
          <p:nvPr>
            <p:ph idx="11" hasCustomPrompt="1"/>
          </p:nvPr>
        </p:nvSpPr>
        <p:spPr>
          <a:xfrm>
            <a:off x="619027" y="4583458"/>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6" name="Title 1">
            <a:extLst>
              <a:ext uri="{FF2B5EF4-FFF2-40B4-BE49-F238E27FC236}">
                <a16:creationId xmlns:a16="http://schemas.microsoft.com/office/drawing/2014/main" id="{77182B34-166A-48D1-B388-A2DD16484A09}"/>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0CC7F86C-CCF9-4A61-8C8E-920BE2046849}"/>
              </a:ext>
            </a:extLst>
          </p:cNvPr>
          <p:cNvSpPr>
            <a:spLocks noGrp="1"/>
          </p:cNvSpPr>
          <p:nvPr>
            <p:ph type="ftr" sz="quarter" idx="12"/>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94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rPr lang="en-US" dirty="0"/>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2020</a:t>
            </a:r>
            <a:r>
              <a:rPr lang="en-US" sz="700" baseline="0" dirty="0">
                <a:solidFill>
                  <a:schemeClr val="bg1"/>
                </a:solidFill>
              </a:rPr>
              <a:t> 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89196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FourQuarte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20596" y="2292285"/>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6" name="Content Placeholder 2">
            <a:extLst>
              <a:ext uri="{FF2B5EF4-FFF2-40B4-BE49-F238E27FC236}">
                <a16:creationId xmlns:a16="http://schemas.microsoft.com/office/drawing/2014/main" id="{7BFE770C-7C64-4FF0-95E8-DBB90BBF2216}"/>
              </a:ext>
            </a:extLst>
          </p:cNvPr>
          <p:cNvSpPr>
            <a:spLocks noGrp="1"/>
          </p:cNvSpPr>
          <p:nvPr>
            <p:ph sz="half" idx="11" hasCustomPrompt="1"/>
          </p:nvPr>
        </p:nvSpPr>
        <p:spPr>
          <a:xfrm>
            <a:off x="619024" y="3679597"/>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7" name="Content Placeholder 2">
            <a:extLst>
              <a:ext uri="{FF2B5EF4-FFF2-40B4-BE49-F238E27FC236}">
                <a16:creationId xmlns:a16="http://schemas.microsoft.com/office/drawing/2014/main" id="{1A3F562B-B4D9-49F1-B4E7-BC66CD93BC3A}"/>
              </a:ext>
            </a:extLst>
          </p:cNvPr>
          <p:cNvSpPr>
            <a:spLocks noGrp="1"/>
          </p:cNvSpPr>
          <p:nvPr>
            <p:ph sz="half" idx="12" hasCustomPrompt="1"/>
          </p:nvPr>
        </p:nvSpPr>
        <p:spPr>
          <a:xfrm>
            <a:off x="620595" y="504975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4123804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scriptionWithFourZon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4" name="Content Placeholder 3"/>
          <p:cNvSpPr>
            <a:spLocks noGrp="1"/>
          </p:cNvSpPr>
          <p:nvPr>
            <p:ph sz="half" idx="2" hasCustomPrompt="1"/>
          </p:nvPr>
        </p:nvSpPr>
        <p:spPr>
          <a:xfrm>
            <a:off x="6168396"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
        <p:nvSpPr>
          <p:cNvPr id="5" name="Content Placeholder 2">
            <a:extLst>
              <a:ext uri="{FF2B5EF4-FFF2-40B4-BE49-F238E27FC236}">
                <a16:creationId xmlns:a16="http://schemas.microsoft.com/office/drawing/2014/main" id="{A813663D-0F19-4C00-9E4F-E1E4E8E1A433}"/>
              </a:ext>
            </a:extLst>
          </p:cNvPr>
          <p:cNvSpPr>
            <a:spLocks noGrp="1"/>
          </p:cNvSpPr>
          <p:nvPr>
            <p:ph sz="half" idx="12" hasCustomPrompt="1"/>
          </p:nvPr>
        </p:nvSpPr>
        <p:spPr>
          <a:xfrm>
            <a:off x="609600"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7" name="Content Placeholder 3">
            <a:extLst>
              <a:ext uri="{FF2B5EF4-FFF2-40B4-BE49-F238E27FC236}">
                <a16:creationId xmlns:a16="http://schemas.microsoft.com/office/drawing/2014/main" id="{F787EB5D-B470-41A3-888E-19447B13F9D7}"/>
              </a:ext>
            </a:extLst>
          </p:cNvPr>
          <p:cNvSpPr>
            <a:spLocks noGrp="1"/>
          </p:cNvSpPr>
          <p:nvPr>
            <p:ph sz="half" idx="13" hasCustomPrompt="1"/>
          </p:nvPr>
        </p:nvSpPr>
        <p:spPr>
          <a:xfrm>
            <a:off x="6168396"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8" name="Title 1">
            <a:extLst>
              <a:ext uri="{FF2B5EF4-FFF2-40B4-BE49-F238E27FC236}">
                <a16:creationId xmlns:a16="http://schemas.microsoft.com/office/drawing/2014/main" id="{898019B4-5AAA-456E-A9DD-12ED4799FC8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4DD94C64-0C87-480D-B2D7-3FE6DC333606}"/>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88393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DO NOT USE THIS PAGE IN LAYOUTS</a:t>
            </a:r>
          </a:p>
        </p:txBody>
      </p:sp>
      <p:sp>
        <p:nvSpPr>
          <p:cNvPr id="5" name="TextBox 4"/>
          <p:cNvSpPr txBox="1"/>
          <p:nvPr userDrawn="1"/>
        </p:nvSpPr>
        <p:spPr>
          <a:xfrm>
            <a:off x="673100" y="1421398"/>
            <a:ext cx="10871201" cy="1600438"/>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endParaRPr lang="en-US" sz="1600" kern="1200" baseline="0" dirty="0">
              <a:solidFill>
                <a:srgbClr val="000000"/>
              </a:solidFill>
              <a:latin typeface="Arial" charset="0"/>
              <a:ea typeface="ＭＳ Ｐゴシック" pitchFamily="34" charset="-128"/>
              <a:cs typeface="+mn-cs"/>
            </a:endParaRPr>
          </a:p>
        </p:txBody>
      </p:sp>
    </p:spTree>
    <p:custDataLst>
      <p:tags r:id="rId1"/>
    </p:custDataLst>
    <p:extLst>
      <p:ext uri="{BB962C8B-B14F-4D97-AF65-F5344CB8AC3E}">
        <p14:creationId xmlns:p14="http://schemas.microsoft.com/office/powerpoint/2010/main" val="33195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4576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97061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1476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Thi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09599"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794886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hasCustomPrompt="1"/>
          </p:nvPr>
        </p:nvSpPr>
        <p:spPr>
          <a:xfrm>
            <a:off x="427923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Footer Placeholder 5">
            <a:extLst>
              <a:ext uri="{FF2B5EF4-FFF2-40B4-BE49-F238E27FC236}">
                <a16:creationId xmlns:a16="http://schemas.microsoft.com/office/drawing/2014/main" id="{5CFB6980-3CA4-4D02-A538-B650413C5B6E}"/>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26055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
        <p:nvSpPr>
          <p:cNvPr id="8" name="Content Placeholder 2">
            <a:extLst>
              <a:ext uri="{FF2B5EF4-FFF2-40B4-BE49-F238E27FC236}">
                <a16:creationId xmlns:a16="http://schemas.microsoft.com/office/drawing/2014/main" id="{D554A618-16A4-4C37-9DA0-A248E9FA1FBF}"/>
              </a:ext>
            </a:extLst>
          </p:cNvPr>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rPr lang="en-US" dirty="0"/>
              <a:t>Click to edit Master title style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39812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17" name="Footer Placeholder 4">
            <a:extLst>
              <a:ext uri="{FF2B5EF4-FFF2-40B4-BE49-F238E27FC236}">
                <a16:creationId xmlns:a16="http://schemas.microsoft.com/office/drawing/2014/main" id="{BD7F4BC5-315C-4E61-8376-A7B09E8D9DAB}"/>
              </a:ext>
            </a:extLst>
          </p:cNvPr>
          <p:cNvSpPr>
            <a:spLocks noGrp="1"/>
          </p:cNvSpPr>
          <p:nvPr>
            <p:ph type="ftr" sz="quarter" idx="3"/>
          </p:nvPr>
        </p:nvSpPr>
        <p:spPr>
          <a:xfrm>
            <a:off x="3327662" y="6464899"/>
            <a:ext cx="8254738" cy="301661"/>
          </a:xfrm>
          <a:prstGeom prst="rect">
            <a:avLst/>
          </a:prstGeom>
        </p:spPr>
        <p:txBody>
          <a:bodyPr/>
          <a:lstStyle>
            <a:lvl1pPr algn="r">
              <a:defRPr sz="800"/>
            </a:lvl1pPr>
          </a:lstStyle>
          <a:p>
            <a:pPr>
              <a:lnSpc>
                <a:spcPct val="90000"/>
              </a:lnSpc>
            </a:pPr>
            <a:r>
              <a:rPr lang="en-US" dirty="0"/>
              <a:t>{</a:t>
            </a:r>
            <a:r>
              <a:rPr lang="en-US" dirty="0" err="1"/>
              <a:t>CoverPage</a:t>
            </a:r>
            <a:r>
              <a:rPr lang="en-US" dirty="0"/>
              <a:t>-Title}</a:t>
            </a:r>
            <a:r>
              <a:rPr lang="en-US" altLang="en-US" dirty="0"/>
              <a:t>      </a:t>
            </a:r>
            <a:r>
              <a:rPr lang="en-US" altLang="en-US" b="1" dirty="0"/>
              <a:t>|</a:t>
            </a:r>
            <a:r>
              <a:rPr lang="en-US" altLang="en-US" dirty="0"/>
              <a:t>     </a:t>
            </a:r>
            <a:r>
              <a:rPr lang="en-US" dirty="0"/>
              <a:t>{Module-#} - {Slide-#Module}</a:t>
            </a:r>
          </a:p>
        </p:txBody>
      </p:sp>
    </p:spTree>
    <p:custDataLst>
      <p:tags r:id="rId25"/>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6" r:id="rId1"/>
    <p:sldLayoutId id="2147483689" r:id="rId2"/>
    <p:sldLayoutId id="2147483706" r:id="rId3"/>
    <p:sldLayoutId id="2147483714" r:id="rId4"/>
    <p:sldLayoutId id="2147483705" r:id="rId5"/>
    <p:sldLayoutId id="2147483690" r:id="rId6"/>
    <p:sldLayoutId id="2147483707" r:id="rId7"/>
    <p:sldLayoutId id="2147483702" r:id="rId8"/>
    <p:sldLayoutId id="2147483717" r:id="rId9"/>
    <p:sldLayoutId id="2147483718" r:id="rId10"/>
    <p:sldLayoutId id="2147483703" r:id="rId11"/>
    <p:sldLayoutId id="2147483704" r:id="rId12"/>
    <p:sldLayoutId id="2147483701" r:id="rId13"/>
    <p:sldLayoutId id="2147483700" r:id="rId14"/>
    <p:sldLayoutId id="2147483715" r:id="rId15"/>
    <p:sldLayoutId id="2147483708" r:id="rId16"/>
    <p:sldLayoutId id="2147483709" r:id="rId17"/>
    <p:sldLayoutId id="2147483710" r:id="rId18"/>
    <p:sldLayoutId id="2147483711" r:id="rId19"/>
    <p:sldLayoutId id="2147483712" r:id="rId20"/>
    <p:sldLayoutId id="2147483716" r:id="rId21"/>
    <p:sldLayoutId id="2147483713" r:id="rId22"/>
    <p:sldLayoutId id="2147483695" r:id="rId23"/>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292100" indent="-292100" algn="l" defTabSz="914400" rtl="0" eaLnBrk="1" latinLnBrk="0" hangingPunct="1">
        <a:lnSpc>
          <a:spcPct val="100000"/>
        </a:lnSpc>
        <a:spcBef>
          <a:spcPts val="600"/>
        </a:spcBef>
        <a:buClrTx/>
        <a:buSzPct val="90000"/>
        <a:buFontTx/>
        <a:buNone/>
        <a:defRPr sz="2000" kern="1200" baseline="0">
          <a:solidFill>
            <a:schemeClr val="tx2"/>
          </a:solidFill>
          <a:latin typeface="+mn-lt"/>
          <a:ea typeface="+mn-ea"/>
          <a:cs typeface="+mn-cs"/>
        </a:defRPr>
      </a:lvl1pPr>
      <a:lvl2pPr marL="569913" indent="-277813" algn="l" defTabSz="914400" rtl="0" eaLnBrk="1" latinLnBrk="0" hangingPunct="1">
        <a:lnSpc>
          <a:spcPct val="10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862013" indent="-292100"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1139825" indent="-277813"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431925" indent="-292100" algn="l" defTabSz="85725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100000"/>
        </a:lnSpc>
        <a:spcBef>
          <a:spcPts val="8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39.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4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48.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1.xml"/><Relationship Id="rId1" Type="http://schemas.openxmlformats.org/officeDocument/2006/relationships/tags" Target="../tags/tag57.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1.xml"/><Relationship Id="rId1" Type="http://schemas.openxmlformats.org/officeDocument/2006/relationships/tags" Target="../tags/tag58.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1.xml"/><Relationship Id="rId1" Type="http://schemas.openxmlformats.org/officeDocument/2006/relationships/tags" Target="../tags/tag60.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6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6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7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1.xml"/><Relationship Id="rId1" Type="http://schemas.openxmlformats.org/officeDocument/2006/relationships/tags" Target="../tags/tag74.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75.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77.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82.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1.xml"/><Relationship Id="rId1" Type="http://schemas.openxmlformats.org/officeDocument/2006/relationships/tags" Target="../tags/tag8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6.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8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tags" Target="../tags/tag88.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89.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90.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9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9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95.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96.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tags" Target="../tags/tag97.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98.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99.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100.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101.xml"/><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10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t>Module 6: Configuring and Managing Virtual Storage</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VMFS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ESXi hosts support VMFS5 and VMFS6:</a:t>
            </a:r>
          </a:p>
          <a:p>
            <a:pPr>
              <a:buFont typeface="Arial" pitchFamily="34" charset="0"/>
              <a:buChar char="•"/>
            </a:pPr>
            <a:r>
              <a:t>Features supported by both VMFS5 and VMFS6: </a:t>
            </a:r>
          </a:p>
          <a:p>
            <a:pPr lvl="1">
              <a:buFont typeface="Calibri" pitchFamily="34" charset="0"/>
              <a:buChar char="–"/>
            </a:pPr>
            <a:r>
              <a:t>Concurrent access to shared storage</a:t>
            </a:r>
          </a:p>
          <a:p>
            <a:pPr lvl="1">
              <a:buFont typeface="Calibri" pitchFamily="34" charset="0"/>
              <a:buChar char="–"/>
            </a:pPr>
            <a:r>
              <a:t>Dynamic expansion</a:t>
            </a:r>
          </a:p>
          <a:p>
            <a:pPr lvl="1">
              <a:buFont typeface="Calibri" pitchFamily="34" charset="0"/>
              <a:buChar char="–"/>
            </a:pPr>
            <a:r>
              <a:t>On-disk locking</a:t>
            </a:r>
          </a:p>
          <a:p>
            <a:pPr>
              <a:buFont typeface="Arial" pitchFamily="34" charset="0"/>
              <a:buChar char="•"/>
            </a:pPr>
            <a:r>
              <a:t>Features supported by VMFS6: </a:t>
            </a:r>
          </a:p>
          <a:p>
            <a:pPr lvl="1">
              <a:buFont typeface="Calibri" pitchFamily="34" charset="0"/>
              <a:buChar char="–"/>
            </a:pPr>
            <a:r>
              <a:t>4K native storage devices</a:t>
            </a:r>
          </a:p>
          <a:p>
            <a:pPr lvl="1">
              <a:buFont typeface="Calibri" pitchFamily="34" charset="0"/>
              <a:buChar char="–"/>
            </a:pPr>
            <a:r>
              <a:t>Automatic space reclamation</a:t>
            </a:r>
          </a:p>
        </p:txBody>
      </p:sp>
      <p:pic>
        <p:nvPicPr>
          <p:cNvPr id="4" name="Content Placeholder 3|116|150"/>
          <p:cNvPicPr>
            <a:picLocks noGrp="1" noChangeAspect="1"/>
          </p:cNvPicPr>
          <p:nvPr>
            <p:ph sz="half" idx="2"/>
          </p:nvPr>
        </p:nvPicPr>
        <p:blipFill>
          <a:blip r:embed="rId4"/>
          <a:stretch>
            <a:fillRect/>
          </a:stretch>
        </p:blipFill>
        <p:spPr>
          <a:xfrm>
            <a:off x="6751659" y="914400"/>
            <a:ext cx="4233473"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6 - 10</a:t>
            </a: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About NFS</a:t>
            </a:r>
          </a:p>
        </p:txBody>
      </p:sp>
      <p:pic>
        <p:nvPicPr>
          <p:cNvPr id="3" name="Content Placeholder 2|115|150"/>
          <p:cNvPicPr>
            <a:picLocks noGrp="1" noChangeAspect="1"/>
          </p:cNvPicPr>
          <p:nvPr>
            <p:ph sz="half" idx="1"/>
          </p:nvPr>
        </p:nvPicPr>
        <p:blipFill>
          <a:blip r:embed="rId4"/>
          <a:stretch>
            <a:fillRect/>
          </a:stretch>
        </p:blipFill>
        <p:spPr>
          <a:xfrm>
            <a:off x="5841518" y="914400"/>
            <a:ext cx="4180605"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NFS is a file-sharing protocol that ESXi hosts use to communicate with a network-attached storage (NAS) device.</a:t>
            </a:r>
          </a:p>
          <a:p>
            <a:pPr marL="0" indent="0">
              <a:buNone/>
            </a:pPr>
            <a:r>
              <a:t>NFS supports NFS 3 and 4.1 over TCP/IP.</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6 - 11</a:t>
            </a:r>
            <a:endParaRPr 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vSAN</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vSAN is hypervisor-converged, software-defined storage for virtual environments that does not use traditional external storage.</a:t>
            </a:r>
          </a:p>
          <a:p>
            <a:pPr marL="0" indent="0">
              <a:buNone/>
            </a:pPr>
            <a:r>
              <a:t>By clustering host-attached hard disk drives (HDDs) or solid-state drives (SSDs), vSAN creates an aggregated datastore shared by VMs.</a:t>
            </a:r>
          </a:p>
        </p:txBody>
      </p:sp>
      <p:pic>
        <p:nvPicPr>
          <p:cNvPr id="4" name="Content Placeholder 3|133|150"/>
          <p:cNvPicPr>
            <a:picLocks noGrp="1" noChangeAspect="1"/>
          </p:cNvPicPr>
          <p:nvPr>
            <p:ph sz="half" idx="2"/>
          </p:nvPr>
        </p:nvPicPr>
        <p:blipFill>
          <a:blip r:embed="rId4"/>
          <a:stretch>
            <a:fillRect/>
          </a:stretch>
        </p:blipFill>
        <p:spPr>
          <a:xfrm>
            <a:off x="6445753" y="914400"/>
            <a:ext cx="4845286"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6 - 12</a:t>
            </a:r>
            <a:endParaRPr 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vSphere Virtual Volumes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vSphere Virtual Volumes provides several functionalities:</a:t>
            </a:r>
          </a:p>
          <a:p>
            <a:pPr>
              <a:buFont typeface="Arial" pitchFamily="34" charset="0"/>
              <a:buChar char="•"/>
            </a:pPr>
            <a:r>
              <a:t>Native representation of VMDKs on SAN/NAS: No LUNs or volume management</a:t>
            </a:r>
          </a:p>
          <a:p>
            <a:pPr>
              <a:buFont typeface="Arial" pitchFamily="34" charset="0"/>
              <a:buChar char="•"/>
            </a:pPr>
            <a:r>
              <a:t>Works with existing SAN/NAS systems</a:t>
            </a:r>
          </a:p>
          <a:p>
            <a:pPr>
              <a:buFont typeface="Arial" pitchFamily="34" charset="0"/>
              <a:buChar char="•"/>
            </a:pPr>
            <a:r>
              <a:t>A new control path for data operations at the VM and VMDK level</a:t>
            </a:r>
          </a:p>
          <a:p>
            <a:pPr>
              <a:buFont typeface="Arial" pitchFamily="34" charset="0"/>
              <a:buChar char="•"/>
            </a:pPr>
            <a:r>
              <a:t>Snapshots, replications, and other operations at the VM level on external storage</a:t>
            </a:r>
          </a:p>
          <a:p>
            <a:pPr>
              <a:buFont typeface="Arial" pitchFamily="34" charset="0"/>
              <a:buChar char="•"/>
            </a:pPr>
            <a:r>
              <a:t>Automates control of per-VM service levels by using storage policies</a:t>
            </a:r>
          </a:p>
          <a:p>
            <a:pPr>
              <a:buFont typeface="Arial" pitchFamily="34" charset="0"/>
              <a:buChar char="•"/>
            </a:pPr>
            <a:r>
              <a:t>Standard access to storage with the vSphere API for Storage Awareness protocol endpoint</a:t>
            </a:r>
          </a:p>
          <a:p>
            <a:pPr>
              <a:buFont typeface="Arial" pitchFamily="34" charset="0"/>
              <a:buChar char="•"/>
            </a:pPr>
            <a:r>
              <a:t>Storage containers that span an entire array</a:t>
            </a:r>
          </a:p>
        </p:txBody>
      </p:sp>
      <p:pic>
        <p:nvPicPr>
          <p:cNvPr id="4" name="Content Placeholder 3|133|150"/>
          <p:cNvPicPr>
            <a:picLocks noGrp="1" noChangeAspect="1"/>
          </p:cNvPicPr>
          <p:nvPr>
            <p:ph sz="half" idx="2"/>
          </p:nvPr>
        </p:nvPicPr>
        <p:blipFill>
          <a:blip r:embed="rId4"/>
          <a:stretch>
            <a:fillRect/>
          </a:stretch>
        </p:blipFill>
        <p:spPr>
          <a:xfrm>
            <a:off x="6439302" y="914400"/>
            <a:ext cx="4858188"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6 - 13</a:t>
            </a: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About Raw Device Mapping</a:t>
            </a:r>
          </a:p>
        </p:txBody>
      </p:sp>
      <p:pic>
        <p:nvPicPr>
          <p:cNvPr id="3" name="Content Placeholder 2|135|150"/>
          <p:cNvPicPr>
            <a:picLocks noGrp="1" noChangeAspect="1"/>
          </p:cNvPicPr>
          <p:nvPr>
            <p:ph sz="half" idx="1"/>
          </p:nvPr>
        </p:nvPicPr>
        <p:blipFill>
          <a:blip r:embed="rId4"/>
          <a:stretch>
            <a:fillRect/>
          </a:stretch>
        </p:blipFill>
        <p:spPr>
          <a:xfrm>
            <a:off x="5443108" y="914400"/>
            <a:ext cx="4977425"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Although not a datastore, raw device mapping (RDM) gives a VM direct access to a physical LUN.</a:t>
            </a:r>
          </a:p>
          <a:p>
            <a:pPr marL="0" indent="0">
              <a:buNone/>
            </a:pPr>
            <a:r>
              <a:t>The mapping file (</a:t>
            </a:r>
            <a:r>
              <a:rPr lang="en-US" sz="2000" dirty="0">
                <a:solidFill>
                  <a:srgbClr val="000000"/>
                </a:solidFill>
                <a:latin typeface="Courier New" panose="02070309020205020404" pitchFamily="49" charset="0"/>
                <a:cs typeface="Courier New" pitchFamily="49" charset="0"/>
              </a:rPr>
              <a:t>-rdm.vmdk</a:t>
            </a:r>
            <a:r>
              <a:t>) that points a VM to a LUN must be stored on a VMFS datastore.</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6 - 14</a:t>
            </a:r>
            <a:endParaRPr 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Physical Storage Considerations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Before implementing your vSphere environment, discuss the storage needs with your storage administration team. Consider the following factors:</a:t>
            </a:r>
          </a:p>
          <a:p>
            <a:pPr>
              <a:buFont typeface="Arial" pitchFamily="34" charset="0"/>
              <a:buChar char="•"/>
            </a:pPr>
            <a:r>
              <a:t>LUN sizes</a:t>
            </a:r>
          </a:p>
          <a:p>
            <a:pPr>
              <a:buFont typeface="Arial" pitchFamily="34" charset="0"/>
              <a:buChar char="•"/>
            </a:pPr>
            <a:r>
              <a:t>I/O bandwidth required by your applications</a:t>
            </a:r>
          </a:p>
          <a:p>
            <a:pPr>
              <a:buFont typeface="Arial" pitchFamily="34" charset="0"/>
              <a:buChar char="•"/>
            </a:pPr>
            <a:r>
              <a:t>I/O requests per second that a LUN is capable of</a:t>
            </a:r>
          </a:p>
          <a:p>
            <a:pPr>
              <a:buFont typeface="Arial" pitchFamily="34" charset="0"/>
              <a:buChar char="•"/>
            </a:pPr>
            <a:r>
              <a:t>Disk cache parameters</a:t>
            </a:r>
          </a:p>
          <a:p>
            <a:pPr>
              <a:buFont typeface="Arial" pitchFamily="34" charset="0"/>
              <a:buChar char="•"/>
            </a:pPr>
            <a:r>
              <a:t>Zoning and masking</a:t>
            </a:r>
          </a:p>
          <a:p>
            <a:pPr>
              <a:buFont typeface="Arial" pitchFamily="34" charset="0"/>
              <a:buChar char="•"/>
            </a:pPr>
            <a:r>
              <a:t>Multipathing setting for your storage arrays (active-active or active-passive)</a:t>
            </a:r>
          </a:p>
          <a:p>
            <a:pPr>
              <a:buFont typeface="Arial" pitchFamily="34" charset="0"/>
              <a:buChar char="•"/>
            </a:pPr>
            <a:r>
              <a:t>Export properties for NFS datastores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6 - 15</a:t>
            </a:r>
            <a:endParaRPr 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vSphere storage technologies</a:t>
            </a:r>
          </a:p>
          <a:p>
            <a:pPr>
              <a:buFont typeface="Arial" pitchFamily="34" charset="0"/>
              <a:buChar char="•"/>
            </a:pPr>
            <a:r>
              <a:t>Identify types of datastores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6 - 16</a:t>
            </a:r>
            <a:endParaRPr lang="en-US"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2: Fibre Channel Storage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971"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uses of Fibre Channel with ESXi</a:t>
            </a:r>
          </a:p>
          <a:p>
            <a:pPr>
              <a:buFont typeface="Arial" pitchFamily="34" charset="0"/>
              <a:buChar char="•"/>
            </a:pPr>
            <a:r>
              <a:t>Identify Fibre Channel components and addressing</a:t>
            </a:r>
          </a:p>
          <a:p>
            <a:pPr>
              <a:buFont typeface="Arial" pitchFamily="34" charset="0"/>
              <a:buChar char="•"/>
            </a:pPr>
            <a:r>
              <a:t>Explain how multipathing with Fibre Channel works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6 - 18</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Fibre Channel</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Fibre Channel stores VM files remotely on a Fibre Channel SAN.</a:t>
            </a:r>
          </a:p>
          <a:p>
            <a:pPr marL="0" indent="0">
              <a:buNone/>
            </a:pPr>
            <a:r>
              <a:t>A Fibre Channel SAN is a specialized high-speed network that connects your hosts to high-performance storage devices. </a:t>
            </a:r>
          </a:p>
          <a:p>
            <a:pPr marL="0" indent="0">
              <a:buNone/>
            </a:pPr>
            <a:r>
              <a:t>The network uses the Fibre Channel protocol to transport SCSI traffic from VMs to the Fibre Channel SAN devices.</a:t>
            </a:r>
          </a:p>
          <a:p>
            <a:pPr marL="0" lvl="0" indent="0">
              <a:spcBef>
                <a:spcPts val="0"/>
              </a:spcBef>
              <a:spcAft>
                <a:spcPts val="0"/>
              </a:spcAft>
              <a:buNone/>
            </a:pPr>
            <a:r>
              <a:rPr lang="en-US" sz="2000" dirty="0">
                <a:solidFill>
                  <a:schemeClr val="tx2"/>
                </a:solidFill>
                <a:cs typeface="Calibri" pitchFamily="34" charset="0"/>
              </a:rPr>
              <a:t>ESXi supports:</a:t>
            </a:r>
          </a:p>
          <a:p>
            <a:pPr>
              <a:buFont typeface="Arial" pitchFamily="34" charset="0"/>
              <a:buChar char="•"/>
            </a:pPr>
            <a:r>
              <a:t>32 Gbps Fibre Channel</a:t>
            </a:r>
          </a:p>
          <a:p>
            <a:pPr>
              <a:buFont typeface="Arial" pitchFamily="34" charset="0"/>
              <a:buChar char="•"/>
            </a:pPr>
            <a:r>
              <a:t>Fibre Channel over Ethernet (FCoE)</a:t>
            </a:r>
          </a:p>
        </p:txBody>
      </p:sp>
      <p:pic>
        <p:nvPicPr>
          <p:cNvPr id="4" name="Content Placeholder 3|140|150"/>
          <p:cNvPicPr>
            <a:picLocks noGrp="1" noChangeAspect="1"/>
          </p:cNvPicPr>
          <p:nvPr>
            <p:ph sz="half" idx="2"/>
          </p:nvPr>
        </p:nvPicPr>
        <p:blipFill>
          <a:blip r:embed="rId4"/>
          <a:stretch>
            <a:fillRect/>
          </a:stretch>
        </p:blipFill>
        <p:spPr>
          <a:xfrm>
            <a:off x="6324890" y="914400"/>
            <a:ext cx="5087012"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6 - 19</a:t>
            </a:r>
            <a:endParaRPr 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Importance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Understanding the available storage options helps you set up your storage according to your cost, performance, and manageability requirements.</a:t>
            </a:r>
          </a:p>
          <a:p>
            <a:pPr marL="0" indent="0">
              <a:buNone/>
            </a:pPr>
            <a:r>
              <a:t>You can use shared storage for disaster recovery, high availability, and moving virtual machines between hosts.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581"/>
          <p:cNvPicPr>
            <a:picLocks noGrp="1" noChangeAspect="1"/>
          </p:cNvPicPr>
          <p:nvPr>
            <p:ph sz="half" idx="12"/>
          </p:nvPr>
        </p:nvPicPr>
        <p:blipFill>
          <a:blip r:embed="rId4"/>
          <a:stretch>
            <a:fillRect/>
          </a:stretch>
        </p:blipFill>
        <p:spPr>
          <a:xfrm>
            <a:off x="2118980" y="1583697"/>
            <a:ext cx="7954040" cy="4628191"/>
          </a:xfrm>
          <a:prstGeom prst="rect">
            <a:avLst/>
          </a:prstGeom>
        </p:spPr>
      </p:pic>
      <p:sp>
        <p:nvSpPr>
          <p:cNvPr id="2" name="Title 1"/>
          <p:cNvSpPr>
            <a:spLocks noGrp="1"/>
          </p:cNvSpPr>
          <p:nvPr>
            <p:ph type="title"/>
          </p:nvPr>
        </p:nvSpPr>
        <p:spPr>
          <a:xfrm>
            <a:off x="609600" y="330200"/>
            <a:ext cx="10972800" cy="355600"/>
          </a:xfrm>
        </p:spPr>
        <p:txBody>
          <a:bodyPr/>
          <a:lstStyle/>
          <a:p>
            <a:r>
              <a:t>Fibre Channel SAN Components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 SAN consists of one or more servers that are attached to a storage array using one or more SAN switches.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6 - 20</a:t>
            </a:r>
            <a:endParaRPr lang="en-US" dirty="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Fibre Channel Addressing and Access Control</a:t>
            </a:r>
          </a:p>
        </p:txBody>
      </p:sp>
      <p:pic>
        <p:nvPicPr>
          <p:cNvPr id="4" name="Text Placeholder 2|284|150">
            <a:extLst>
              <a:ext uri="{FF2B5EF4-FFF2-40B4-BE49-F238E27FC236}">
                <a16:creationId xmlns:a16="http://schemas.microsoft.com/office/drawing/2014/main" id="{074465FE-83A1-43BF-B460-8D70880BDE6E}"/>
              </a:ext>
            </a:extLst>
          </p:cNvPr>
          <p:cNvPicPr>
            <a:picLocks noGrp="1" noChangeAspect="1"/>
          </p:cNvPicPr>
          <p:nvPr>
            <p:ph idx="1"/>
          </p:nvPr>
        </p:nvPicPr>
        <p:blipFill>
          <a:blip r:embed="rId4"/>
          <a:stretch>
            <a:fillRect/>
          </a:stretch>
        </p:blipFill>
        <p:spPr>
          <a:xfrm>
            <a:off x="923536" y="914400"/>
            <a:ext cx="10344927" cy="5467350"/>
          </a:xfrm>
          <a:prstGeom prst="rect">
            <a:avLst/>
          </a:prstGeom>
        </p:spPr>
      </p:pic>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6 - 21</a:t>
            </a:r>
            <a:endParaRPr 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Multipathing with Fibre Channel</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Multipathing is having more than one path from a host to a LUN. Multipathing provides the following functions:</a:t>
            </a:r>
          </a:p>
          <a:p>
            <a:pPr>
              <a:buFont typeface="Arial" pitchFamily="34" charset="0"/>
              <a:buChar char="•"/>
            </a:pPr>
            <a:r>
              <a:t>Continued access to SAN LUNs if hardware fails</a:t>
            </a:r>
          </a:p>
          <a:p>
            <a:pPr>
              <a:buFont typeface="Arial" pitchFamily="34" charset="0"/>
              <a:buChar char="•"/>
            </a:pPr>
            <a:r>
              <a:t>Load balancing</a:t>
            </a:r>
          </a:p>
        </p:txBody>
      </p:sp>
      <p:pic>
        <p:nvPicPr>
          <p:cNvPr id="4" name="Content Placeholder 3|139|150"/>
          <p:cNvPicPr>
            <a:picLocks noGrp="1" noChangeAspect="1"/>
          </p:cNvPicPr>
          <p:nvPr>
            <p:ph sz="half" idx="2"/>
          </p:nvPr>
        </p:nvPicPr>
        <p:blipFill>
          <a:blip r:embed="rId4"/>
          <a:stretch>
            <a:fillRect/>
          </a:stretch>
        </p:blipFill>
        <p:spPr>
          <a:xfrm>
            <a:off x="6340987" y="914400"/>
            <a:ext cx="5054818"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6 - 22</a:t>
            </a:r>
            <a:endParaRPr 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69|150"/>
          <p:cNvPicPr>
            <a:picLocks noGrp="1" noChangeAspect="1"/>
          </p:cNvPicPr>
          <p:nvPr>
            <p:ph sz="half" idx="12"/>
          </p:nvPr>
        </p:nvPicPr>
        <p:blipFill>
          <a:blip r:embed="rId4"/>
          <a:stretch>
            <a:fillRect/>
          </a:stretch>
        </p:blipFill>
        <p:spPr>
          <a:xfrm>
            <a:off x="1941402" y="1583697"/>
            <a:ext cx="8309196" cy="4628191"/>
          </a:xfrm>
          <a:prstGeom prst="rect">
            <a:avLst/>
          </a:prstGeom>
        </p:spPr>
      </p:pic>
      <p:sp>
        <p:nvSpPr>
          <p:cNvPr id="2" name="Title 1"/>
          <p:cNvSpPr>
            <a:spLocks noGrp="1"/>
          </p:cNvSpPr>
          <p:nvPr>
            <p:ph type="title"/>
          </p:nvPr>
        </p:nvSpPr>
        <p:spPr>
          <a:xfrm>
            <a:off x="609600" y="330200"/>
            <a:ext cx="10972800" cy="355600"/>
          </a:xfrm>
        </p:spPr>
        <p:txBody>
          <a:bodyPr/>
          <a:lstStyle/>
          <a:p>
            <a:r>
              <a:t>FCoE Adapters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If your host contains FCoE adapters, you can connect to your shared Fibre Channel devices by using an Ethernet network.</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6 - 23</a:t>
            </a:r>
            <a:endParaRPr 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Configuring Software FCoE: Creating VMkernel Ports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a:buFont typeface="Arial" pitchFamily="34" charset="0"/>
              <a:buChar char="•"/>
            </a:pPr>
            <a:r>
              <a:t>The VLAN ID and the priority class are discovered during FCoE initialization. The priority class is not configured in vSphere.</a:t>
            </a:r>
          </a:p>
          <a:p>
            <a:pPr>
              <a:buFont typeface="Arial" pitchFamily="34" charset="0"/>
              <a:buChar char="•"/>
            </a:pPr>
            <a:r>
              <a:t>ESXi supports a maximum of four network adapter ports for software FCoE.</a:t>
            </a:r>
          </a:p>
        </p:txBody>
      </p:sp>
      <p:pic>
        <p:nvPicPr>
          <p:cNvPr id="4" name="Content Placeholder 3|600|783"/>
          <p:cNvPicPr>
            <a:picLocks noGrp="1" noChangeAspect="1"/>
          </p:cNvPicPr>
          <p:nvPr>
            <p:ph sz="half" idx="2"/>
          </p:nvPr>
        </p:nvPicPr>
        <p:blipFill>
          <a:blip r:embed="rId4"/>
          <a:stretch>
            <a:fillRect/>
          </a:stretch>
        </p:blipFill>
        <p:spPr>
          <a:xfrm>
            <a:off x="7073074" y="1694971"/>
            <a:ext cx="3590643" cy="468000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6 - 24</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Step 1: Connect the VMkernel to the physical FCoE NICs that are installed on your host:</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02|831"/>
          <p:cNvPicPr>
            <a:picLocks noGrp="1" noChangeAspect="1"/>
          </p:cNvPicPr>
          <p:nvPr>
            <p:ph sz="half" idx="12"/>
          </p:nvPr>
        </p:nvPicPr>
        <p:blipFill>
          <a:blip r:embed="rId4"/>
          <a:stretch>
            <a:fillRect/>
          </a:stretch>
        </p:blipFill>
        <p:spPr>
          <a:xfrm>
            <a:off x="799478" y="1583697"/>
            <a:ext cx="10593044" cy="4628191"/>
          </a:xfrm>
          <a:prstGeom prst="rect">
            <a:avLst/>
          </a:prstGeom>
        </p:spPr>
      </p:pic>
      <p:sp>
        <p:nvSpPr>
          <p:cNvPr id="2" name="Title 1"/>
          <p:cNvSpPr>
            <a:spLocks noGrp="1"/>
          </p:cNvSpPr>
          <p:nvPr>
            <p:ph type="title"/>
          </p:nvPr>
        </p:nvSpPr>
        <p:spPr>
          <a:xfrm>
            <a:off x="609600" y="330200"/>
            <a:ext cx="10972800" cy="355600"/>
          </a:xfrm>
        </p:spPr>
        <p:txBody>
          <a:bodyPr/>
          <a:lstStyle/>
          <a:p>
            <a:r>
              <a:t>Configuring Software FCoE: Activating Software FCoE Adapters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Step 2: Add the software FCoE adapter and configure it as needed.</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6 - 25</a:t>
            </a:r>
            <a:endParaRPr 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uses of Fibre Channel with ESXi</a:t>
            </a:r>
          </a:p>
          <a:p>
            <a:pPr>
              <a:buFont typeface="Arial" pitchFamily="34" charset="0"/>
              <a:buChar char="•"/>
            </a:pPr>
            <a:r>
              <a:t>Identify Fibre Channel components and addressing</a:t>
            </a:r>
          </a:p>
          <a:p>
            <a:pPr>
              <a:buFont typeface="Arial" pitchFamily="34" charset="0"/>
              <a:buChar char="•"/>
            </a:pPr>
            <a:r>
              <a:t>Explain how multipathing with Fibre Channel works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6 - 26</a:t>
            </a:r>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3: iSCSI Storage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009"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uses of IP storage with ESXi</a:t>
            </a:r>
          </a:p>
          <a:p>
            <a:pPr>
              <a:buFont typeface="Arial" pitchFamily="34" charset="0"/>
              <a:buChar char="•"/>
            </a:pPr>
            <a:r>
              <a:t>Describe iSCSI components and addressing</a:t>
            </a:r>
          </a:p>
          <a:p>
            <a:pPr>
              <a:buFont typeface="Arial" pitchFamily="34" charset="0"/>
              <a:buChar char="•"/>
            </a:pPr>
            <a:r>
              <a:t>Configure iSCSI initiators</a:t>
            </a:r>
          </a:p>
          <a:p>
            <a:pPr>
              <a:buFont typeface="Arial" pitchFamily="34" charset="0"/>
              <a:buChar char="•"/>
            </a:pPr>
            <a:r>
              <a:t>Recognize storage device naming conventions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6 - 28</a:t>
            </a:r>
            <a:endParaRPr 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558"/>
          <p:cNvPicPr>
            <a:picLocks noGrp="1" noChangeAspect="1"/>
          </p:cNvPicPr>
          <p:nvPr>
            <p:ph sz="half" idx="12"/>
          </p:nvPr>
        </p:nvPicPr>
        <p:blipFill>
          <a:blip r:embed="rId4"/>
          <a:stretch>
            <a:fillRect/>
          </a:stretch>
        </p:blipFill>
        <p:spPr>
          <a:xfrm>
            <a:off x="1940810" y="1583697"/>
            <a:ext cx="8310380" cy="4628191"/>
          </a:xfrm>
          <a:prstGeom prst="rect">
            <a:avLst/>
          </a:prstGeom>
        </p:spPr>
      </p:pic>
      <p:sp>
        <p:nvSpPr>
          <p:cNvPr id="2" name="Title 1"/>
          <p:cNvSpPr>
            <a:spLocks noGrp="1"/>
          </p:cNvSpPr>
          <p:nvPr>
            <p:ph type="title"/>
          </p:nvPr>
        </p:nvSpPr>
        <p:spPr>
          <a:xfrm>
            <a:off x="609600" y="330200"/>
            <a:ext cx="10972800" cy="355600"/>
          </a:xfrm>
        </p:spPr>
        <p:txBody>
          <a:bodyPr/>
          <a:lstStyle/>
          <a:p>
            <a:r>
              <a:t>iSCSI Components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An iSCSI SAN consists of an iSCSI storage system, which contains LUNs and storage processors. Communication between the host and storage array occurs over a TCP/IP network.</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6 - 29</a:t>
            </a:r>
            <a:endParaRPr 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Module Lessons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mj-lt"/>
              <a:buAutoNum type="arabicPeriod"/>
            </a:pPr>
            <a:r>
              <a:t>Storage Concepts</a:t>
            </a:r>
          </a:p>
          <a:p>
            <a:pPr>
              <a:buFont typeface="+mj-lt"/>
              <a:buAutoNum type="arabicPeriod" startAt="2"/>
            </a:pPr>
            <a:r>
              <a:t>Fibre Channel Storage</a:t>
            </a:r>
          </a:p>
          <a:p>
            <a:pPr>
              <a:buFont typeface="+mj-lt"/>
              <a:buAutoNum type="arabicPeriod" startAt="3"/>
            </a:pPr>
            <a:r>
              <a:t>iSCSI Storage</a:t>
            </a:r>
          </a:p>
          <a:p>
            <a:pPr>
              <a:buFont typeface="+mj-lt"/>
              <a:buAutoNum type="arabicPeriod" startAt="4"/>
            </a:pPr>
            <a:r>
              <a:t>VMFS Datastores</a:t>
            </a:r>
          </a:p>
          <a:p>
            <a:pPr>
              <a:buFont typeface="+mj-lt"/>
              <a:buAutoNum type="arabicPeriod" startAt="5"/>
            </a:pPr>
            <a:r>
              <a:t>NFS Datastores</a:t>
            </a:r>
          </a:p>
          <a:p>
            <a:pPr>
              <a:buFont typeface="+mj-lt"/>
              <a:buAutoNum type="arabicPeriod" startAt="6"/>
            </a:pPr>
            <a:r>
              <a:t>vSAN Datastores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6 - 3</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iSCSI Addressing</a:t>
            </a:r>
          </a:p>
        </p:txBody>
      </p:sp>
      <p:pic>
        <p:nvPicPr>
          <p:cNvPr id="4" name="Text Placeholder 2|270|150">
            <a:extLst>
              <a:ext uri="{FF2B5EF4-FFF2-40B4-BE49-F238E27FC236}">
                <a16:creationId xmlns:a16="http://schemas.microsoft.com/office/drawing/2014/main" id="{074465FE-83A1-43BF-B460-8D70880BDE6E}"/>
              </a:ext>
            </a:extLst>
          </p:cNvPr>
          <p:cNvPicPr>
            <a:picLocks noGrp="1" noChangeAspect="1"/>
          </p:cNvPicPr>
          <p:nvPr>
            <p:ph idx="1"/>
          </p:nvPr>
        </p:nvPicPr>
        <p:blipFill>
          <a:blip r:embed="rId4"/>
          <a:stretch>
            <a:fillRect/>
          </a:stretch>
        </p:blipFill>
        <p:spPr>
          <a:xfrm>
            <a:off x="1169089" y="914400"/>
            <a:ext cx="9853822" cy="5467350"/>
          </a:xfrm>
          <a:prstGeom prst="rect">
            <a:avLst/>
          </a:prstGeom>
        </p:spPr>
      </p:pic>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6 - 30</a:t>
            </a:r>
            <a:endParaRPr 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Storage devices are identified in several ways:</a:t>
            </a:r>
          </a:p>
          <a:p>
            <a:pPr>
              <a:buFont typeface="Arial" pitchFamily="34" charset="0"/>
              <a:buChar char="•"/>
            </a:pPr>
            <a:r>
              <a:t>Runtime name: Uses the vmhbaN:C:T:L convention. This name is not persistent through reboots.</a:t>
            </a:r>
          </a:p>
          <a:p>
            <a:pPr>
              <a:buFont typeface="Arial" pitchFamily="34" charset="0"/>
              <a:buChar char="•"/>
            </a:pPr>
            <a:r>
              <a:t>Target: Identifies the iSCSI target address and port.</a:t>
            </a:r>
          </a:p>
          <a:p>
            <a:pPr>
              <a:buFont typeface="Arial" pitchFamily="34" charset="0"/>
              <a:buChar char="•"/>
            </a:pPr>
            <a:r>
              <a:t>LUN: A unique identifier designated to individual or collections of hard disk devices. A logical unit is addressed by the SCSI protocol or SAN protocols that encapsulate SCSI, such as iSCSI or Fibre Channel.</a:t>
            </a:r>
          </a:p>
        </p:txBody>
      </p:sp>
      <p:pic>
        <p:nvPicPr>
          <p:cNvPr id="5" name="Content Placeholder 2|1687|1041">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3178998" y="2756290"/>
            <a:ext cx="5834005"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Storage Device Naming Conventions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6 - 31</a:t>
            </a:r>
            <a:endParaRPr 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must set up software or hardware iSCSI adapters before an ESXi host can work with iSCSI storage.</a:t>
            </a:r>
          </a:p>
          <a:p>
            <a:pPr marL="0" indent="0">
              <a:buNone/>
            </a:pPr>
            <a:r>
              <a:t>To access iSCSI targets, your host uses iSCSI initiators.</a:t>
            </a:r>
          </a:p>
        </p:txBody>
      </p:sp>
      <p:pic>
        <p:nvPicPr>
          <p:cNvPr id="5" name="Content Placeholder 2|300|144">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356919" y="2756290"/>
            <a:ext cx="7478162"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iSCSI Adapters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6 - 32</a:t>
            </a:r>
            <a:endParaRPr 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ESXi Network Configuration for IP Storage</a:t>
            </a:r>
          </a:p>
        </p:txBody>
      </p:sp>
      <p:pic>
        <p:nvPicPr>
          <p:cNvPr id="3" name="Content Placeholder 2|1947|1129"/>
          <p:cNvPicPr>
            <a:picLocks noGrp="1" noChangeAspect="1"/>
          </p:cNvPicPr>
          <p:nvPr>
            <p:ph sz="half" idx="1"/>
          </p:nvPr>
        </p:nvPicPr>
        <p:blipFill>
          <a:blip r:embed="rId4"/>
          <a:stretch>
            <a:fillRect/>
          </a:stretch>
        </p:blipFill>
        <p:spPr>
          <a:xfrm>
            <a:off x="4277821" y="914400"/>
            <a:ext cx="7308000" cy="4237664"/>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 VMkernel port must be created for ESXi to access software iSCSI. The same port can be used to access NAS and NFS storage.</a:t>
            </a:r>
          </a:p>
          <a:p>
            <a:pPr marL="0" lvl="0" indent="0">
              <a:spcBef>
                <a:spcPts val="0"/>
              </a:spcBef>
              <a:spcAft>
                <a:spcPts val="0"/>
              </a:spcAft>
              <a:buNone/>
            </a:pPr>
            <a:r>
              <a:rPr lang="en-US" sz="2000" dirty="0">
                <a:solidFill>
                  <a:schemeClr val="tx2"/>
                </a:solidFill>
                <a:cs typeface="Calibri" pitchFamily="34" charset="0"/>
              </a:rPr>
              <a:t>To optimize your vSphere networking setup, separate iSCSI networks from NAS and NFS networks:</a:t>
            </a:r>
          </a:p>
          <a:p>
            <a:pPr>
              <a:buFont typeface="Arial" pitchFamily="34" charset="0"/>
              <a:buChar char="•"/>
            </a:pPr>
            <a:r>
              <a:t>Physical separation is preferred.</a:t>
            </a:r>
          </a:p>
          <a:p>
            <a:pPr>
              <a:buFont typeface="Arial" pitchFamily="34" charset="0"/>
              <a:buChar char="•"/>
            </a:pPr>
            <a:r>
              <a:t>If physical separation is not possible, use VLANs.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6 - 33</a:t>
            </a:r>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To add the software iSCSI adapter:</a:t>
            </a:r>
          </a:p>
          <a:p>
            <a:pPr>
              <a:buFont typeface="+mj-lt"/>
              <a:buAutoNum type="arabicPeriod"/>
            </a:pPr>
            <a:r>
              <a:t>Select the host and click the </a:t>
            </a:r>
            <a:r>
              <a:rPr lang="en-US" sz="2000" b="1" dirty="0">
                <a:solidFill>
                  <a:srgbClr val="000000"/>
                </a:solidFill>
                <a:cs typeface="Courier New" pitchFamily="49" charset="0"/>
              </a:rPr>
              <a:t>Configure</a:t>
            </a:r>
            <a:r>
              <a:t> tab.</a:t>
            </a:r>
          </a:p>
          <a:p>
            <a:pPr>
              <a:buFont typeface="+mj-lt"/>
              <a:buAutoNum type="arabicPeriod" startAt="2"/>
            </a:pPr>
            <a:r>
              <a:t>Select </a:t>
            </a:r>
            <a:r>
              <a:rPr lang="en-US" sz="2000" b="1" dirty="0">
                <a:solidFill>
                  <a:srgbClr val="000000"/>
                </a:solidFill>
                <a:cs typeface="Courier New" pitchFamily="49" charset="0"/>
              </a:rPr>
              <a:t>Storage Adapters</a:t>
            </a:r>
            <a:r>
              <a:t> and click </a:t>
            </a:r>
            <a:r>
              <a:rPr lang="en-US" sz="2000" b="1" dirty="0">
                <a:solidFill>
                  <a:srgbClr val="000000"/>
                </a:solidFill>
                <a:cs typeface="Courier New" pitchFamily="49" charset="0"/>
              </a:rPr>
              <a:t>Add Software Adapter</a:t>
            </a:r>
            <a:r>
              <a:t>.</a:t>
            </a:r>
          </a:p>
        </p:txBody>
      </p:sp>
      <p:pic>
        <p:nvPicPr>
          <p:cNvPr id="5" name="Content Placeholder 2|1756|818">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231942" y="2756290"/>
            <a:ext cx="7728117"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Activating the Software iSCSI Adapter</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6 - 34</a:t>
            </a:r>
            <a:endParaRPr lang="en-US" dirty="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Discovering iSCSI Targets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iSCSI adapter discovers storage resources on the network and determines which resources are available for access.</a:t>
            </a:r>
          </a:p>
          <a:p>
            <a:pPr marL="0" lvl="0" indent="0">
              <a:spcBef>
                <a:spcPts val="0"/>
              </a:spcBef>
              <a:spcAft>
                <a:spcPts val="0"/>
              </a:spcAft>
              <a:buNone/>
            </a:pPr>
            <a:r>
              <a:rPr lang="en-US" sz="2000" dirty="0">
                <a:solidFill>
                  <a:schemeClr val="tx2"/>
                </a:solidFill>
                <a:cs typeface="Calibri" pitchFamily="34" charset="0"/>
              </a:rPr>
              <a:t>An ESXi host supports the following discovery methods:</a:t>
            </a:r>
          </a:p>
          <a:p>
            <a:pPr>
              <a:buFont typeface="Arial" pitchFamily="34" charset="0"/>
              <a:buChar char="•"/>
            </a:pPr>
            <a:r>
              <a:t>Static</a:t>
            </a:r>
          </a:p>
          <a:p>
            <a:pPr>
              <a:buFont typeface="Arial" pitchFamily="34" charset="0"/>
              <a:buChar char="•"/>
            </a:pPr>
            <a:r>
              <a:t>Dynamic or SendTargets</a:t>
            </a:r>
          </a:p>
          <a:p>
            <a:pPr marL="0" indent="0">
              <a:buNone/>
            </a:pPr>
            <a:r>
              <a:t>The SendTargets response returns the IQN and all available IP addresses.</a:t>
            </a:r>
          </a:p>
        </p:txBody>
      </p:sp>
      <p:pic>
        <p:nvPicPr>
          <p:cNvPr id="4" name="Content Placeholder 3|148|150"/>
          <p:cNvPicPr>
            <a:picLocks noGrp="1" noChangeAspect="1"/>
          </p:cNvPicPr>
          <p:nvPr>
            <p:ph sz="half" idx="2"/>
          </p:nvPr>
        </p:nvPicPr>
        <p:blipFill>
          <a:blip r:embed="rId4"/>
          <a:stretch>
            <a:fillRect/>
          </a:stretch>
        </p:blipFill>
        <p:spPr>
          <a:xfrm>
            <a:off x="6176692" y="914400"/>
            <a:ext cx="5383408"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6 - 35</a:t>
            </a:r>
            <a:endParaRPr lang="en-US"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iSCSI Security: CHAP</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iSCSI initiators use CHAP for authentication purposes.</a:t>
            </a:r>
          </a:p>
          <a:p>
            <a:pPr marL="0" indent="0">
              <a:buNone/>
            </a:pPr>
            <a:r>
              <a:t>By default, CHAP is not configured.</a:t>
            </a:r>
          </a:p>
          <a:p>
            <a:pPr marL="0" lvl="0" indent="0">
              <a:spcBef>
                <a:spcPts val="0"/>
              </a:spcBef>
              <a:spcAft>
                <a:spcPts val="0"/>
              </a:spcAft>
              <a:buNone/>
            </a:pPr>
            <a:r>
              <a:rPr lang="en-US" sz="2000" dirty="0">
                <a:solidFill>
                  <a:schemeClr val="tx2"/>
                </a:solidFill>
                <a:cs typeface="Calibri" pitchFamily="34" charset="0"/>
              </a:rPr>
              <a:t>ESXi supports two types of CHAP authentication:</a:t>
            </a:r>
          </a:p>
          <a:p>
            <a:pPr>
              <a:buFont typeface="Arial" pitchFamily="34" charset="0"/>
              <a:buChar char="•"/>
            </a:pPr>
            <a:r>
              <a:t>Unidirectional </a:t>
            </a:r>
          </a:p>
          <a:p>
            <a:pPr>
              <a:buFont typeface="Arial" pitchFamily="34" charset="0"/>
              <a:buChar char="•"/>
            </a:pPr>
            <a:r>
              <a:t>Bidirectional</a:t>
            </a:r>
          </a:p>
          <a:p>
            <a:pPr marL="0" indent="0">
              <a:buNone/>
            </a:pPr>
            <a:r>
              <a:t>ESXi also supports per-target CHAP authentication.</a:t>
            </a:r>
          </a:p>
        </p:txBody>
      </p:sp>
      <p:pic>
        <p:nvPicPr>
          <p:cNvPr id="4" name="Content Placeholder 3|843|1002"/>
          <p:cNvPicPr>
            <a:picLocks noGrp="1" noChangeAspect="1"/>
          </p:cNvPicPr>
          <p:nvPr>
            <p:ph sz="half" idx="2"/>
          </p:nvPr>
        </p:nvPicPr>
        <p:blipFill>
          <a:blip r:embed="rId4"/>
          <a:stretch>
            <a:fillRect/>
          </a:stretch>
        </p:blipFill>
        <p:spPr>
          <a:xfrm>
            <a:off x="6568508" y="914400"/>
            <a:ext cx="4599776"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6 - 36</a:t>
            </a:r>
            <a:endParaRPr lang="en-US" dirty="0"/>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Multipathing with iSCSI Storage</a:t>
            </a:r>
          </a:p>
        </p:txBody>
      </p:sp>
      <p:pic>
        <p:nvPicPr>
          <p:cNvPr id="3" name="Content Placeholder 2|806|334"/>
          <p:cNvPicPr>
            <a:picLocks noGrp="1" noChangeAspect="1"/>
          </p:cNvPicPr>
          <p:nvPr>
            <p:ph sz="half" idx="1"/>
          </p:nvPr>
        </p:nvPicPr>
        <p:blipFill>
          <a:blip r:embed="rId4"/>
          <a:stretch>
            <a:fillRect/>
          </a:stretch>
        </p:blipFill>
        <p:spPr>
          <a:xfrm>
            <a:off x="4277821" y="914400"/>
            <a:ext cx="7308000" cy="3027599"/>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Software or dependent hardware iSCSI uses multiple NICs:</a:t>
            </a:r>
          </a:p>
          <a:p>
            <a:pPr>
              <a:buFont typeface="Arial" pitchFamily="34" charset="0"/>
              <a:buChar char="•"/>
            </a:pPr>
            <a:r>
              <a:t>Each NIC is connected to a separate VMkernel port.</a:t>
            </a:r>
          </a:p>
          <a:p>
            <a:pPr>
              <a:buFont typeface="Arial" pitchFamily="34" charset="0"/>
              <a:buChar char="•"/>
            </a:pPr>
            <a:r>
              <a:t>Each VMkernel port binds with the iSCSI initiator.</a:t>
            </a:r>
          </a:p>
          <a:p>
            <a:pPr marL="0" indent="0">
              <a:buNone/>
            </a:pPr>
            <a:r>
              <a:t>Independent hardware iSCSI uses two or more hardware iSCSI adapters.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6 - 37</a:t>
            </a:r>
            <a:endParaRPr lang="en-US" dirty="0"/>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683|1043"/>
          <p:cNvPicPr>
            <a:picLocks noGrp="1" noChangeAspect="1"/>
          </p:cNvPicPr>
          <p:nvPr>
            <p:ph sz="half" idx="12"/>
          </p:nvPr>
        </p:nvPicPr>
        <p:blipFill>
          <a:blip r:embed="rId4"/>
          <a:stretch>
            <a:fillRect/>
          </a:stretch>
        </p:blipFill>
        <p:spPr>
          <a:xfrm>
            <a:off x="2361942" y="1583697"/>
            <a:ext cx="7468115" cy="4628191"/>
          </a:xfrm>
          <a:prstGeom prst="rect">
            <a:avLst/>
          </a:prstGeom>
        </p:spPr>
      </p:pic>
      <p:sp>
        <p:nvSpPr>
          <p:cNvPr id="2" name="Title 1"/>
          <p:cNvSpPr>
            <a:spLocks noGrp="1"/>
          </p:cNvSpPr>
          <p:nvPr>
            <p:ph type="title"/>
          </p:nvPr>
        </p:nvSpPr>
        <p:spPr>
          <a:xfrm>
            <a:off x="609600" y="330200"/>
            <a:ext cx="10972800" cy="355600"/>
          </a:xfrm>
        </p:spPr>
        <p:txBody>
          <a:bodyPr/>
          <a:lstStyle/>
          <a:p>
            <a:r>
              <a:t>Binding VMkernel Ports with the iSCSI Initiator</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With port binding, each VMkernel port that is connected to a separate NIC becomes a different path that the iSCSI storage stack can use.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6 - 38</a:t>
            </a:r>
            <a:endParaRPr lang="en-US"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12: Accessing iSCSI Storage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Configure access to an iSCSI datastore:</a:t>
            </a:r>
          </a:p>
          <a:p>
            <a:pPr>
              <a:buFont typeface="+mj-lt"/>
              <a:buAutoNum type="arabicPeriod"/>
            </a:pPr>
            <a:r>
              <a:t>View an Existing ESXi Host iSCSI Configuration</a:t>
            </a:r>
          </a:p>
          <a:p>
            <a:pPr>
              <a:buFont typeface="+mj-lt"/>
              <a:buAutoNum type="arabicPeriod" startAt="2"/>
            </a:pPr>
            <a:r>
              <a:t>Add a VMkernel Port Group to a Standard Switch</a:t>
            </a:r>
          </a:p>
          <a:p>
            <a:pPr>
              <a:buFont typeface="+mj-lt"/>
              <a:buAutoNum type="arabicPeriod" startAt="3"/>
            </a:pPr>
            <a:r>
              <a:t>Add the iSCSI Software Adapter to an ESXi Host</a:t>
            </a:r>
          </a:p>
          <a:p>
            <a:pPr>
              <a:buFont typeface="+mj-lt"/>
              <a:buAutoNum type="arabicPeriod" startAt="4"/>
            </a:pPr>
            <a:r>
              <a:t>Connect the iSCSI Software Adapters to Storage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6 - 39</a:t>
            </a:r>
            <a:endParaRPr 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Storage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Virtual Beans current storage infrastructure consists of NAS storage and iSCSI storage arrays.</a:t>
            </a:r>
          </a:p>
          <a:p>
            <a:pPr marL="0" lvl="0" indent="0">
              <a:spcBef>
                <a:spcPts val="0"/>
              </a:spcBef>
              <a:spcAft>
                <a:spcPts val="0"/>
              </a:spcAft>
              <a:buNone/>
            </a:pPr>
            <a:r>
              <a:rPr lang="en-US" sz="2000" dirty="0">
                <a:solidFill>
                  <a:schemeClr val="tx2"/>
                </a:solidFill>
                <a:cs typeface="Calibri" pitchFamily="34" charset="0"/>
              </a:rPr>
              <a:t>Virtual Beans has the following goals for its storage infrastructure:</a:t>
            </a:r>
          </a:p>
          <a:p>
            <a:pPr>
              <a:buFont typeface="Arial" pitchFamily="34" charset="0"/>
              <a:buChar char="•"/>
            </a:pPr>
            <a:r>
              <a:t>Run the production and development workloads on shared storage systems.</a:t>
            </a:r>
          </a:p>
          <a:p>
            <a:pPr>
              <a:buFont typeface="Arial" pitchFamily="34" charset="0"/>
              <a:buChar char="•"/>
            </a:pPr>
            <a:r>
              <a:t>Use existing NAS and iSCSI storage arrays in the vSphere environment.</a:t>
            </a:r>
          </a:p>
          <a:p>
            <a:pPr lvl="0">
              <a:buFont typeface="Arial" pitchFamily="34" charset="0"/>
              <a:buChar char=" "/>
            </a:pPr>
            <a:r>
              <a:t>These arrays are managed by the storage administrator at Virtual Beans.</a:t>
            </a:r>
          </a:p>
          <a:p>
            <a:pPr>
              <a:buFont typeface="Arial" pitchFamily="34" charset="0"/>
              <a:buChar char="•"/>
            </a:pPr>
            <a:r>
              <a:t>Evaluate other options in vSphere 7 for cost-effective, high-performance storage.</a:t>
            </a:r>
          </a:p>
          <a:p>
            <a:pPr marL="0" indent="0">
              <a:buNone/>
            </a:pPr>
            <a:r>
              <a:t>As a Virtual Beans vSphere administrator, you must configure storage for use in the vSphere environment and provide recommendations to management on other storage options in vSphere 7.</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6 - 4</a:t>
            </a:r>
            <a:endParaRPr 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uses of IP storage with ESXi</a:t>
            </a:r>
          </a:p>
          <a:p>
            <a:pPr>
              <a:buFont typeface="Arial" pitchFamily="34" charset="0"/>
              <a:buChar char="•"/>
            </a:pPr>
            <a:r>
              <a:t>Describe iSCSI components and addressing</a:t>
            </a:r>
          </a:p>
          <a:p>
            <a:pPr>
              <a:buFont typeface="Arial" pitchFamily="34" charset="0"/>
              <a:buChar char="•"/>
            </a:pPr>
            <a:r>
              <a:t>Configure iSCSI initiators</a:t>
            </a:r>
          </a:p>
          <a:p>
            <a:pPr>
              <a:buFont typeface="Arial" pitchFamily="34" charset="0"/>
              <a:buChar char="•"/>
            </a:pPr>
            <a:r>
              <a:t>Recognize storage device naming conventions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6 - 40</a:t>
            </a:r>
            <a:endParaRPr lang="en-US" dirty="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4: VMFS Datastores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062"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Create a VMFS datastore</a:t>
            </a:r>
          </a:p>
          <a:p>
            <a:pPr>
              <a:buFont typeface="Arial" pitchFamily="34" charset="0"/>
              <a:buChar char="•"/>
            </a:pPr>
            <a:r>
              <a:t>Increase the size of a VMFS datastore</a:t>
            </a:r>
          </a:p>
          <a:p>
            <a:pPr>
              <a:buFont typeface="Arial" pitchFamily="34" charset="0"/>
              <a:buChar char="•"/>
            </a:pPr>
            <a:r>
              <a:t>Delete a VMFS datastore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6 - 42</a:t>
            </a:r>
            <a:endParaRPr lang="en-US" dirty="0"/>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72|852"/>
          <p:cNvPicPr>
            <a:picLocks noGrp="1" noChangeAspect="1"/>
          </p:cNvPicPr>
          <p:nvPr>
            <p:ph sz="half" idx="12"/>
          </p:nvPr>
        </p:nvPicPr>
        <p:blipFill>
          <a:blip r:embed="rId4"/>
          <a:stretch>
            <a:fillRect/>
          </a:stretch>
        </p:blipFill>
        <p:spPr>
          <a:xfrm>
            <a:off x="1011509" y="1583697"/>
            <a:ext cx="10168982" cy="4628191"/>
          </a:xfrm>
          <a:prstGeom prst="rect">
            <a:avLst/>
          </a:prstGeom>
        </p:spPr>
      </p:pic>
      <p:sp>
        <p:nvSpPr>
          <p:cNvPr id="2" name="Title 1"/>
          <p:cNvSpPr>
            <a:spLocks noGrp="1"/>
          </p:cNvSpPr>
          <p:nvPr>
            <p:ph type="title"/>
          </p:nvPr>
        </p:nvSpPr>
        <p:spPr>
          <a:xfrm>
            <a:off x="609600" y="330200"/>
            <a:ext cx="10972800" cy="355600"/>
          </a:xfrm>
        </p:spPr>
        <p:txBody>
          <a:bodyPr/>
          <a:lstStyle/>
          <a:p>
            <a:r>
              <a:t>Creating a VMFS Datastore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create VMFS datastores on any SCSI-based storage devices that the host discovers, including Fibre Channel, iSCSI, and local storage devices.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6 - 43</a:t>
            </a:r>
            <a:endParaRPr lang="en-US" dirty="0"/>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827"/>
          <p:cNvPicPr>
            <a:picLocks noGrp="1" noChangeAspect="1"/>
          </p:cNvPicPr>
          <p:nvPr>
            <p:ph sz="half" idx="12"/>
          </p:nvPr>
        </p:nvPicPr>
        <p:blipFill>
          <a:blip r:embed="rId4"/>
          <a:stretch>
            <a:fillRect/>
          </a:stretch>
        </p:blipFill>
        <p:spPr>
          <a:xfrm>
            <a:off x="609600" y="1583697"/>
            <a:ext cx="10972800" cy="4528196"/>
          </a:xfrm>
          <a:prstGeom prst="rect">
            <a:avLst/>
          </a:prstGeom>
        </p:spPr>
      </p:pic>
      <p:sp>
        <p:nvSpPr>
          <p:cNvPr id="2" name="Title 1"/>
          <p:cNvSpPr>
            <a:spLocks noGrp="1"/>
          </p:cNvSpPr>
          <p:nvPr>
            <p:ph type="title"/>
          </p:nvPr>
        </p:nvSpPr>
        <p:spPr>
          <a:xfrm>
            <a:off x="609600" y="330200"/>
            <a:ext cx="10972800" cy="355600"/>
          </a:xfrm>
        </p:spPr>
        <p:txBody>
          <a:bodyPr/>
          <a:lstStyle/>
          <a:p>
            <a:r>
              <a:t>Browsing Datastore Contents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use the datastore file browser to manage the contents of your datastores.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6 - 44</a:t>
            </a:r>
            <a:endParaRPr lang="en-US"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VMFS Datastores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A VMFS datastore primarily serves as a repository for VM files.</a:t>
            </a:r>
          </a:p>
          <a:p>
            <a:pPr marL="0" indent="0">
              <a:buNone/>
            </a:pPr>
            <a:r>
              <a:t>This type of datastore is optimized for storing and accessing large files, such as virtual disks and memory images of suspended VMs.</a:t>
            </a:r>
          </a:p>
          <a:p>
            <a:pPr marL="0" indent="0">
              <a:buNone/>
            </a:pPr>
            <a:r>
              <a:t>A VMFS datastore can have a maximum volume size of 64 TB.</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6 - 45</a:t>
            </a:r>
            <a:endParaRPr lang="en-US"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Managing Overcommitted Datastores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To actively monitor datastore capacity:</a:t>
            </a:r>
          </a:p>
          <a:p>
            <a:pPr>
              <a:buFont typeface="Arial" pitchFamily="34" charset="0"/>
              <a:buChar char="•"/>
            </a:pPr>
            <a:r>
              <a:t>Set alarms to send notifications about:</a:t>
            </a:r>
          </a:p>
          <a:p>
            <a:pPr lvl="1">
              <a:buFont typeface="Calibri" pitchFamily="34" charset="0"/>
              <a:buChar char="–"/>
            </a:pPr>
            <a:r>
              <a:t>Datastore disk overallocation</a:t>
            </a:r>
          </a:p>
          <a:p>
            <a:pPr lvl="1">
              <a:buFont typeface="Calibri" pitchFamily="34" charset="0"/>
              <a:buChar char="–"/>
            </a:pPr>
            <a:r>
              <a:t>VM disk use</a:t>
            </a:r>
          </a:p>
          <a:p>
            <a:pPr>
              <a:buFont typeface="Arial" pitchFamily="34" charset="0"/>
              <a:buChar char="•"/>
            </a:pPr>
            <a:r>
              <a:t>Use reporting to view space usage.</a:t>
            </a:r>
          </a:p>
        </p:txBody>
      </p:sp>
      <p:sp>
        <p:nvSpPr>
          <p:cNvPr id="4" name="Content Placeholder 3"/>
          <p:cNvSpPr>
            <a:spLocks noGrp="1"/>
          </p:cNvSpPr>
          <p:nvPr>
            <p:ph sz="half" idx="2"/>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To actively manage datastore capacity:</a:t>
            </a:r>
          </a:p>
          <a:p>
            <a:pPr>
              <a:buFont typeface="Arial" pitchFamily="34" charset="0"/>
              <a:buChar char="•"/>
            </a:pPr>
            <a:r>
              <a:t>Increase datastore capacity when necessary.</a:t>
            </a:r>
          </a:p>
          <a:p>
            <a:pPr>
              <a:buFont typeface="Arial" pitchFamily="34" charset="0"/>
              <a:buChar char="•"/>
            </a:pPr>
            <a:r>
              <a:t>Use vSphere Storage vMotion to mitigate space use problems on a particular datastore.</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6 - 46</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A datastore becomes overcommitted when the total provisioned space of thin-provisioned disks is greater than the size of the datastore.</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Increasing the Size of VMFS Datastores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Increase a VMFS datastore’s size to give it more space or to possibly improve performance.</a:t>
            </a:r>
          </a:p>
          <a:p>
            <a:pPr marL="0" lvl="0" indent="0">
              <a:spcBef>
                <a:spcPts val="0"/>
              </a:spcBef>
              <a:spcAft>
                <a:spcPts val="0"/>
              </a:spcAft>
              <a:buNone/>
            </a:pPr>
            <a:r>
              <a:rPr lang="en-US" sz="2000" dirty="0">
                <a:solidFill>
                  <a:schemeClr val="tx2"/>
                </a:solidFill>
                <a:cs typeface="Calibri" pitchFamily="34" charset="0"/>
              </a:rPr>
              <a:t>In general, before changing your storage allocation:</a:t>
            </a:r>
          </a:p>
          <a:p>
            <a:pPr>
              <a:buFont typeface="Arial" pitchFamily="34" charset="0"/>
              <a:buChar char="•"/>
            </a:pPr>
            <a:r>
              <a:t>Perform a rescan to ensure that all hosts see the most current storage.</a:t>
            </a:r>
          </a:p>
          <a:p>
            <a:pPr>
              <a:buFont typeface="Arial" pitchFamily="34" charset="0"/>
              <a:buChar char="•"/>
            </a:pPr>
            <a:r>
              <a:t>Record the unique identifier of the volume that you want to expand.</a:t>
            </a:r>
          </a:p>
          <a:p>
            <a:pPr marL="0" lvl="0" indent="0">
              <a:spcBef>
                <a:spcPts val="0"/>
              </a:spcBef>
              <a:spcAft>
                <a:spcPts val="0"/>
              </a:spcAft>
              <a:buNone/>
            </a:pPr>
            <a:r>
              <a:rPr lang="en-US" sz="2000" dirty="0">
                <a:solidFill>
                  <a:schemeClr val="tx2"/>
                </a:solidFill>
                <a:cs typeface="Calibri" pitchFamily="34" charset="0"/>
              </a:rPr>
              <a:t>To dynamically increase the size of a VMFS datastore:</a:t>
            </a:r>
          </a:p>
          <a:p>
            <a:pPr>
              <a:buFont typeface="Arial" pitchFamily="34" charset="0"/>
              <a:buChar char="•"/>
            </a:pPr>
            <a:r>
              <a:t>Add an extent (LUN).</a:t>
            </a:r>
          </a:p>
          <a:p>
            <a:pPr>
              <a:buFont typeface="Arial" pitchFamily="34" charset="0"/>
              <a:buChar char="•"/>
            </a:pPr>
            <a:r>
              <a:t>Expand the datastore within its extent.</a:t>
            </a:r>
          </a:p>
        </p:txBody>
      </p:sp>
      <p:pic>
        <p:nvPicPr>
          <p:cNvPr id="4" name="Content Placeholder 3|421|424"/>
          <p:cNvPicPr>
            <a:picLocks noGrp="1" noChangeAspect="1"/>
          </p:cNvPicPr>
          <p:nvPr>
            <p:ph sz="half" idx="2"/>
          </p:nvPr>
        </p:nvPicPr>
        <p:blipFill>
          <a:blip r:embed="rId4"/>
          <a:stretch>
            <a:fillRect/>
          </a:stretch>
        </p:blipFill>
        <p:spPr>
          <a:xfrm>
            <a:off x="6168396" y="914400"/>
            <a:ext cx="5400000" cy="5436944"/>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6 - 47</a:t>
            </a:r>
            <a:endParaRPr lang="en-US" dirty="0"/>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Before taking a datastore out of service, place the datastore in maintenance mode.</a:t>
            </a:r>
          </a:p>
          <a:p>
            <a:pPr marL="0" indent="0">
              <a:buNone/>
            </a:pPr>
            <a:r>
              <a:t>Before placing a datastore in maintenance mode, you must migrate all VMs (powered on and powered off) and templates to a different datastore.</a:t>
            </a:r>
          </a:p>
        </p:txBody>
      </p:sp>
      <p:pic>
        <p:nvPicPr>
          <p:cNvPr id="5" name="Content Placeholder 2|1852|800">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929000" y="2756290"/>
            <a:ext cx="8334000"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Datastore Maintenance Mode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6 - 48</a:t>
            </a:r>
            <a:endParaRPr lang="en-US" dirty="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Deleting or Unmounting a VMFS Datastore</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An unmounted datastore remains intact but cannot be seen from the hosts that you specify.</a:t>
            </a:r>
          </a:p>
          <a:p>
            <a:pPr marL="0" indent="0">
              <a:buNone/>
            </a:pPr>
            <a:r>
              <a:t>It continues to appear on other hosts, where it remains mounted.</a:t>
            </a:r>
          </a:p>
          <a:p>
            <a:pPr marL="0" indent="0">
              <a:buNone/>
            </a:pPr>
            <a:r>
              <a:t>A deleted datastore is destroyed and disappears from all hosts that have access to it.</a:t>
            </a:r>
          </a:p>
          <a:p>
            <a:pPr marL="0" indent="0">
              <a:buNone/>
            </a:pPr>
            <a:r>
              <a:t>The deleted datastore permanently removes all files on the datastore.</a:t>
            </a:r>
          </a:p>
        </p:txBody>
      </p:sp>
      <p:pic>
        <p:nvPicPr>
          <p:cNvPr id="4" name="Content Placeholder 3|795|1129"/>
          <p:cNvPicPr>
            <a:picLocks noGrp="1" noChangeAspect="1"/>
          </p:cNvPicPr>
          <p:nvPr>
            <p:ph sz="half" idx="2"/>
          </p:nvPr>
        </p:nvPicPr>
        <p:blipFill>
          <a:blip r:embed="rId4"/>
          <a:stretch>
            <a:fillRect/>
          </a:stretch>
        </p:blipFill>
        <p:spPr>
          <a:xfrm>
            <a:off x="6943443" y="914400"/>
            <a:ext cx="3849905"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6 - 49</a:t>
            </a:r>
            <a:endParaRPr lang="en-US"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1: Storage Concepts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926"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Multipathing Algorithms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a:buFont typeface="Arial" pitchFamily="34" charset="0"/>
              <a:buChar char="•"/>
            </a:pPr>
            <a:r>
              <a:t>vSphere offers native path selection, load-balancing, and failover mechanisms.</a:t>
            </a:r>
          </a:p>
          <a:p>
            <a:pPr>
              <a:buFont typeface="Arial" pitchFamily="34" charset="0"/>
              <a:buChar char="•"/>
            </a:pPr>
            <a:r>
              <a:t>Third-party vendors can create software for ESXi hosts to properly interact with the storage arrays.</a:t>
            </a:r>
          </a:p>
        </p:txBody>
      </p:sp>
      <p:pic>
        <p:nvPicPr>
          <p:cNvPr id="4" name="Content Placeholder 3|190|150"/>
          <p:cNvPicPr>
            <a:picLocks noGrp="1" noChangeAspect="1"/>
          </p:cNvPicPr>
          <p:nvPr>
            <p:ph sz="half" idx="2"/>
          </p:nvPr>
        </p:nvPicPr>
        <p:blipFill>
          <a:blip r:embed="rId4"/>
          <a:stretch>
            <a:fillRect/>
          </a:stretch>
        </p:blipFill>
        <p:spPr>
          <a:xfrm>
            <a:off x="6168396" y="1694971"/>
            <a:ext cx="5400000" cy="4264264"/>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6 - 50</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Arrays provide active-active and active-passive storage processors. Multipathing algorithms interact with these storage arrays:</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Configuring Storage Load Balancing</a:t>
            </a:r>
          </a:p>
        </p:txBody>
      </p:sp>
      <p:pic>
        <p:nvPicPr>
          <p:cNvPr id="3" name="Content Placeholder 2|468|363"/>
          <p:cNvPicPr>
            <a:picLocks noGrp="1" noChangeAspect="1"/>
          </p:cNvPicPr>
          <p:nvPr>
            <p:ph sz="half" idx="1"/>
          </p:nvPr>
        </p:nvPicPr>
        <p:blipFill>
          <a:blip r:embed="rId4"/>
          <a:stretch>
            <a:fillRect/>
          </a:stretch>
        </p:blipFill>
        <p:spPr>
          <a:xfrm>
            <a:off x="4410905" y="914400"/>
            <a:ext cx="7041831"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Path selection policies provide:</a:t>
            </a:r>
          </a:p>
          <a:p>
            <a:pPr>
              <a:buFont typeface="Arial" pitchFamily="34" charset="0"/>
              <a:buChar char="•"/>
            </a:pPr>
            <a:r>
              <a:t>Scalability:</a:t>
            </a:r>
          </a:p>
          <a:p>
            <a:pPr lvl="1">
              <a:buFont typeface="Calibri" pitchFamily="34" charset="0"/>
              <a:buChar char="—"/>
            </a:pPr>
            <a:r>
              <a:t>Round Robin</a:t>
            </a:r>
          </a:p>
          <a:p>
            <a:pPr>
              <a:buFont typeface="Arial" pitchFamily="34" charset="0"/>
              <a:buChar char="•"/>
            </a:pPr>
            <a:r>
              <a:t>Availability:</a:t>
            </a:r>
          </a:p>
          <a:p>
            <a:pPr lvl="1">
              <a:buFont typeface="Calibri" pitchFamily="34" charset="0"/>
              <a:buChar char="—"/>
            </a:pPr>
            <a:r>
              <a:t>Most Recently Used</a:t>
            </a:r>
          </a:p>
          <a:p>
            <a:pPr lvl="1">
              <a:buFont typeface="Calibri" pitchFamily="34" charset="0"/>
              <a:buChar char="—"/>
            </a:pPr>
            <a:r>
              <a:t>Fixed</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6 - 51</a:t>
            </a:r>
            <a:endParaRPr lang="en-US" dirty="0"/>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13: Managing VMFS Datastores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Create and manage VMFS datastores:</a:t>
            </a:r>
          </a:p>
          <a:p>
            <a:pPr>
              <a:buFont typeface="+mj-lt"/>
              <a:buAutoNum type="arabicPeriod"/>
            </a:pPr>
            <a:r>
              <a:t>Create VMFS Datastores for the ESXi Host</a:t>
            </a:r>
          </a:p>
          <a:p>
            <a:pPr>
              <a:buFont typeface="+mj-lt"/>
              <a:buAutoNum type="arabicPeriod" startAt="2"/>
            </a:pPr>
            <a:r>
              <a:t>Expand a VMFS Datastore to Consume Unused Space on a LUN</a:t>
            </a:r>
          </a:p>
          <a:p>
            <a:pPr>
              <a:buFont typeface="+mj-lt"/>
              <a:buAutoNum type="arabicPeriod" startAt="3"/>
            </a:pPr>
            <a:r>
              <a:t>Remove a VMFS Datastore</a:t>
            </a:r>
          </a:p>
          <a:p>
            <a:pPr>
              <a:buFont typeface="+mj-lt"/>
              <a:buAutoNum type="arabicPeriod" startAt="4"/>
            </a:pPr>
            <a:r>
              <a:t>Extend a VMFS Datastore</a:t>
            </a:r>
          </a:p>
          <a:p>
            <a:pPr>
              <a:buFont typeface="+mj-lt"/>
              <a:buAutoNum type="arabicPeriod" startAt="5"/>
            </a:pPr>
            <a:r>
              <a:t>Create a Second VMFS Datastore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6 - 52</a:t>
            </a:r>
            <a:endParaRPr lang="en-US" dirty="0"/>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Create a VMFS datastore</a:t>
            </a:r>
          </a:p>
          <a:p>
            <a:pPr>
              <a:buFont typeface="Arial" pitchFamily="34" charset="0"/>
              <a:buChar char="•"/>
            </a:pPr>
            <a:r>
              <a:t>Increase the size of a VMFS datastore</a:t>
            </a:r>
          </a:p>
          <a:p>
            <a:pPr>
              <a:buFont typeface="Arial" pitchFamily="34" charset="0"/>
              <a:buChar char="•"/>
            </a:pPr>
            <a:r>
              <a:t>Delete a VMFS datastore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6 - 53</a:t>
            </a:r>
            <a:endParaRPr lang="en-US" dirty="0"/>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5: NFS Datastores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109"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NFS components</a:t>
            </a:r>
          </a:p>
          <a:p>
            <a:pPr>
              <a:buFont typeface="Arial" pitchFamily="34" charset="0"/>
              <a:buChar char="•"/>
            </a:pPr>
            <a:r>
              <a:t>Recognize the differences between NFS 3 and NFS 4.1</a:t>
            </a:r>
          </a:p>
          <a:p>
            <a:pPr>
              <a:buFont typeface="Arial" pitchFamily="34" charset="0"/>
              <a:buChar char="•"/>
            </a:pPr>
            <a:r>
              <a:t>Configure and manage NFS datastores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6 - 55</a:t>
            </a:r>
            <a:endParaRPr lang="en-US" dirty="0"/>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54|150"/>
          <p:cNvPicPr>
            <a:picLocks noGrp="1" noChangeAspect="1"/>
          </p:cNvPicPr>
          <p:nvPr>
            <p:ph sz="half" idx="12"/>
          </p:nvPr>
        </p:nvPicPr>
        <p:blipFill>
          <a:blip r:embed="rId4"/>
          <a:stretch>
            <a:fillRect/>
          </a:stretch>
        </p:blipFill>
        <p:spPr>
          <a:xfrm>
            <a:off x="2184378" y="1583697"/>
            <a:ext cx="7823244" cy="4628191"/>
          </a:xfrm>
          <a:prstGeom prst="rect">
            <a:avLst/>
          </a:prstGeom>
        </p:spPr>
      </p:pic>
      <p:sp>
        <p:nvSpPr>
          <p:cNvPr id="2" name="Title 1"/>
          <p:cNvSpPr>
            <a:spLocks noGrp="1"/>
          </p:cNvSpPr>
          <p:nvPr>
            <p:ph type="title"/>
          </p:nvPr>
        </p:nvSpPr>
        <p:spPr>
          <a:xfrm>
            <a:off x="609600" y="330200"/>
            <a:ext cx="10972800" cy="355600"/>
          </a:xfrm>
        </p:spPr>
        <p:txBody>
          <a:bodyPr/>
          <a:lstStyle/>
          <a:p>
            <a:r>
              <a:t>NFS Components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An NFS file system is on a NAS device that is called the NFS server.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6 - 56</a:t>
            </a:r>
            <a:endParaRPr lang="en-US" dirty="0"/>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NFS v3 and NFS v4.1</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An NFS datastore can be created as either NFS 3 or NFS 4.1.</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6 - 57</a:t>
            </a:r>
            <a:endParaRPr lang="en-US" dirty="0"/>
          </a:p>
        </p:txBody>
      </p:sp>
      <p:graphicFrame>
        <p:nvGraphicFramePr>
          <p:cNvPr id="11120" name="Table 1"/>
          <p:cNvGraphicFramePr>
            <a:graphicFrameLocks noGrp="1"/>
          </p:cNvGraphicFramePr>
          <p:nvPr/>
        </p:nvGraphicFramePr>
        <p:xfrm>
          <a:off x="609600" y="1583697"/>
          <a:ext cx="10972800" cy="1854200"/>
        </p:xfrm>
        <a:graphic>
          <a:graphicData uri="http://schemas.openxmlformats.org/drawingml/2006/table">
            <a:tbl>
              <a:tblPr firstRow="1" bandRow="1">
                <a:tableStyleId>{6E25E649-3F16-4E02-A733-19D2CDBF48F0}</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a:txBody>
                    <a:bodyPr/>
                    <a:lstStyle/>
                    <a:p>
                      <a:pPr marL="0" indent="0" algn="l">
                        <a:buNone/>
                      </a:pPr>
                      <a:r>
                        <a:t>NFS 3</a:t>
                      </a:r>
                    </a:p>
                  </a:txBody>
                  <a:tcPr/>
                </a:tc>
                <a:tc>
                  <a:txBody>
                    <a:bodyPr/>
                    <a:lstStyle/>
                    <a:p>
                      <a:pPr marL="0" indent="0" algn="l">
                        <a:buNone/>
                      </a:pPr>
                      <a:r>
                        <a:t>NFS 4.1</a:t>
                      </a:r>
                    </a:p>
                  </a:txBody>
                  <a:tcPr/>
                </a:tc>
                <a:extLst>
                  <a:ext uri="{0D108BD9-81ED-4DB2-BD59-A6C34878D82A}">
                    <a16:rowId xmlns:a16="http://schemas.microsoft.com/office/drawing/2014/main" val="10000"/>
                  </a:ext>
                </a:extLst>
              </a:tr>
              <a:tr h="370840">
                <a:tc>
                  <a:txBody>
                    <a:bodyPr/>
                    <a:lstStyle/>
                    <a:p>
                      <a:pPr marL="0" indent="0" algn="l">
                        <a:buNone/>
                      </a:pPr>
                      <a:r>
                        <a:t>ESXi managed multipathing</a:t>
                      </a:r>
                    </a:p>
                  </a:txBody>
                  <a:tcPr/>
                </a:tc>
                <a:tc>
                  <a:txBody>
                    <a:bodyPr/>
                    <a:lstStyle/>
                    <a:p>
                      <a:pPr marL="0" indent="0" algn="l">
                        <a:buNone/>
                      </a:pPr>
                      <a:r>
                        <a:t>Native multipathing and session trunking</a:t>
                      </a:r>
                    </a:p>
                  </a:txBody>
                  <a:tcPr/>
                </a:tc>
                <a:extLst>
                  <a:ext uri="{0D108BD9-81ED-4DB2-BD59-A6C34878D82A}">
                    <a16:rowId xmlns:a16="http://schemas.microsoft.com/office/drawing/2014/main" val="10001"/>
                  </a:ext>
                </a:extLst>
              </a:tr>
              <a:tr h="370840">
                <a:tc>
                  <a:txBody>
                    <a:bodyPr/>
                    <a:lstStyle/>
                    <a:p>
                      <a:pPr marL="0" indent="0" algn="l">
                        <a:buNone/>
                      </a:pPr>
                      <a:r>
                        <a:t>AUTH_SYS (root) authentication</a:t>
                      </a:r>
                    </a:p>
                  </a:txBody>
                  <a:tcPr/>
                </a:tc>
                <a:tc>
                  <a:txBody>
                    <a:bodyPr/>
                    <a:lstStyle/>
                    <a:p>
                      <a:pPr marL="0" indent="0" algn="l">
                        <a:buNone/>
                      </a:pPr>
                      <a:r>
                        <a:t>Optional Kerberos authentication</a:t>
                      </a:r>
                    </a:p>
                  </a:txBody>
                  <a:tcPr/>
                </a:tc>
                <a:extLst>
                  <a:ext uri="{0D108BD9-81ED-4DB2-BD59-A6C34878D82A}">
                    <a16:rowId xmlns:a16="http://schemas.microsoft.com/office/drawing/2014/main" val="10002"/>
                  </a:ext>
                </a:extLst>
              </a:tr>
              <a:tr h="370840">
                <a:tc>
                  <a:txBody>
                    <a:bodyPr/>
                    <a:lstStyle/>
                    <a:p>
                      <a:pPr marL="0" indent="0" algn="l">
                        <a:buNone/>
                      </a:pPr>
                      <a:r>
                        <a:t>VMware proprietary client-side file locking</a:t>
                      </a:r>
                    </a:p>
                  </a:txBody>
                  <a:tcPr/>
                </a:tc>
                <a:tc>
                  <a:txBody>
                    <a:bodyPr/>
                    <a:lstStyle/>
                    <a:p>
                      <a:pPr marL="0" indent="0" algn="l">
                        <a:buNone/>
                      </a:pPr>
                      <a:r>
                        <a:t>Server-side file locking</a:t>
                      </a:r>
                    </a:p>
                  </a:txBody>
                  <a:tcPr/>
                </a:tc>
                <a:extLst>
                  <a:ext uri="{0D108BD9-81ED-4DB2-BD59-A6C34878D82A}">
                    <a16:rowId xmlns:a16="http://schemas.microsoft.com/office/drawing/2014/main" val="10003"/>
                  </a:ext>
                </a:extLst>
              </a:tr>
              <a:tr h="370840">
                <a:tc>
                  <a:txBody>
                    <a:bodyPr/>
                    <a:lstStyle/>
                    <a:p>
                      <a:pPr marL="0" indent="0" algn="l">
                        <a:buNone/>
                      </a:pPr>
                      <a:r>
                        <a:t>Client-side error tracking</a:t>
                      </a:r>
                    </a:p>
                  </a:txBody>
                  <a:tcPr/>
                </a:tc>
                <a:tc>
                  <a:txBody>
                    <a:bodyPr/>
                    <a:lstStyle/>
                    <a:p>
                      <a:pPr marL="0" indent="0" algn="l">
                        <a:buNone/>
                      </a:pPr>
                      <a:r>
                        <a:t>Server-side error tracking</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vSphere supports NFS 4.1 to overcome many limitations when using NFS 3. Both NFS 3 and NFS 4.1 shares can be used, but you must consider important constraints when designing a vSphere environment in which both versions are used.</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NFS Version Compatibility with Other vSphere Technologies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6 - 58</a:t>
            </a:r>
            <a:endParaRPr lang="en-US" dirty="0"/>
          </a:p>
        </p:txBody>
      </p:sp>
      <p:graphicFrame>
        <p:nvGraphicFramePr>
          <p:cNvPr id="11124" name="Table 1"/>
          <p:cNvGraphicFramePr>
            <a:graphicFrameLocks noGrp="1"/>
          </p:cNvGraphicFramePr>
          <p:nvPr/>
        </p:nvGraphicFramePr>
        <p:xfrm>
          <a:off x="609600" y="2756290"/>
          <a:ext cx="10972800" cy="3708400"/>
        </p:xfrm>
        <a:graphic>
          <a:graphicData uri="http://schemas.openxmlformats.org/drawingml/2006/table">
            <a:tbl>
              <a:tblPr firstRow="1" bandRow="1">
                <a:tableStyleId>{6E25E649-3F16-4E02-A733-19D2CDBF48F0}</a:tableStyleId>
              </a:tblPr>
              <a:tblGrid>
                <a:gridCol w="6912864">
                  <a:extLst>
                    <a:ext uri="{9D8B030D-6E8A-4147-A177-3AD203B41FA5}">
                      <a16:colId xmlns:a16="http://schemas.microsoft.com/office/drawing/2014/main" val="20000"/>
                    </a:ext>
                  </a:extLst>
                </a:gridCol>
                <a:gridCol w="1865376">
                  <a:extLst>
                    <a:ext uri="{9D8B030D-6E8A-4147-A177-3AD203B41FA5}">
                      <a16:colId xmlns:a16="http://schemas.microsoft.com/office/drawing/2014/main" val="20001"/>
                    </a:ext>
                  </a:extLst>
                </a:gridCol>
                <a:gridCol w="2194560">
                  <a:extLst>
                    <a:ext uri="{9D8B030D-6E8A-4147-A177-3AD203B41FA5}">
                      <a16:colId xmlns:a16="http://schemas.microsoft.com/office/drawing/2014/main" val="20002"/>
                    </a:ext>
                  </a:extLst>
                </a:gridCol>
              </a:tblGrid>
              <a:tr h="370840">
                <a:tc>
                  <a:txBody>
                    <a:bodyPr/>
                    <a:lstStyle/>
                    <a:p>
                      <a:pPr marL="0" indent="0" algn="l">
                        <a:buNone/>
                      </a:pPr>
                      <a:r>
                        <a:t>vSphere Technology</a:t>
                      </a:r>
                    </a:p>
                  </a:txBody>
                  <a:tcPr/>
                </a:tc>
                <a:tc>
                  <a:txBody>
                    <a:bodyPr/>
                    <a:lstStyle/>
                    <a:p>
                      <a:pPr marL="0" indent="0" algn="l">
                        <a:buNone/>
                      </a:pPr>
                      <a:r>
                        <a:t>NFS 3</a:t>
                      </a:r>
                    </a:p>
                  </a:txBody>
                  <a:tcPr/>
                </a:tc>
                <a:tc>
                  <a:txBody>
                    <a:bodyPr/>
                    <a:lstStyle/>
                    <a:p>
                      <a:pPr marL="0" indent="0" algn="l">
                        <a:buNone/>
                      </a:pPr>
                      <a:r>
                        <a:t>NFS 4.1</a:t>
                      </a:r>
                    </a:p>
                  </a:txBody>
                  <a:tcPr/>
                </a:tc>
                <a:extLst>
                  <a:ext uri="{0D108BD9-81ED-4DB2-BD59-A6C34878D82A}">
                    <a16:rowId xmlns:a16="http://schemas.microsoft.com/office/drawing/2014/main" val="10000"/>
                  </a:ext>
                </a:extLst>
              </a:tr>
              <a:tr h="370840">
                <a:tc>
                  <a:txBody>
                    <a:bodyPr/>
                    <a:lstStyle/>
                    <a:p>
                      <a:pPr marL="0" indent="0" algn="l">
                        <a:buNone/>
                      </a:pPr>
                      <a:r>
                        <a:t>vSphere vMotion and vSphere Storage vMotion</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1"/>
                  </a:ext>
                </a:extLst>
              </a:tr>
              <a:tr h="370840">
                <a:tc>
                  <a:txBody>
                    <a:bodyPr/>
                    <a:lstStyle/>
                    <a:p>
                      <a:pPr marL="0" indent="0" algn="l">
                        <a:buNone/>
                      </a:pPr>
                      <a:r>
                        <a:t>vSphere HA and vSphere Fault Tolerance</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2"/>
                  </a:ext>
                </a:extLst>
              </a:tr>
              <a:tr h="370840">
                <a:tc>
                  <a:txBody>
                    <a:bodyPr/>
                    <a:lstStyle/>
                    <a:p>
                      <a:pPr marL="0" indent="0" algn="l">
                        <a:buNone/>
                      </a:pPr>
                      <a:r>
                        <a:t>vSphere DRS and vSphere DPM</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3"/>
                  </a:ext>
                </a:extLst>
              </a:tr>
              <a:tr h="370840">
                <a:tc>
                  <a:txBody>
                    <a:bodyPr/>
                    <a:lstStyle/>
                    <a:p>
                      <a:pPr marL="0" indent="0" algn="l">
                        <a:buNone/>
                      </a:pPr>
                      <a:r>
                        <a:t>Stateless ESXi and Host Profiles</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4"/>
                  </a:ext>
                </a:extLst>
              </a:tr>
              <a:tr h="370840">
                <a:tc>
                  <a:txBody>
                    <a:bodyPr/>
                    <a:lstStyle/>
                    <a:p>
                      <a:pPr marL="0" indent="0" algn="l">
                        <a:buNone/>
                      </a:pPr>
                      <a:r>
                        <a:t>vSphere Storage DRS and Storage I/O Control</a:t>
                      </a:r>
                    </a:p>
                  </a:txBody>
                  <a:tcPr/>
                </a:tc>
                <a:tc>
                  <a:txBody>
                    <a:bodyPr/>
                    <a:lstStyle/>
                    <a:p>
                      <a:pPr marL="0" indent="0" algn="l">
                        <a:buNone/>
                      </a:pPr>
                      <a:r>
                        <a:t>Yes</a:t>
                      </a:r>
                    </a:p>
                  </a:txBody>
                  <a:tcPr/>
                </a:tc>
                <a:tc>
                  <a:txBody>
                    <a:bodyPr/>
                    <a:lstStyle/>
                    <a:p>
                      <a:pPr marL="0" indent="0" algn="l">
                        <a:buNone/>
                      </a:pPr>
                      <a:r>
                        <a:t>No</a:t>
                      </a:r>
                    </a:p>
                  </a:txBody>
                  <a:tcPr/>
                </a:tc>
                <a:extLst>
                  <a:ext uri="{0D108BD9-81ED-4DB2-BD59-A6C34878D82A}">
                    <a16:rowId xmlns:a16="http://schemas.microsoft.com/office/drawing/2014/main" val="10005"/>
                  </a:ext>
                </a:extLst>
              </a:tr>
              <a:tr h="370840">
                <a:tc>
                  <a:txBody>
                    <a:bodyPr/>
                    <a:lstStyle/>
                    <a:p>
                      <a:pPr marL="0" indent="0" algn="l">
                        <a:buNone/>
                      </a:pPr>
                      <a:r>
                        <a:t>Site Recovery Manager</a:t>
                      </a:r>
                    </a:p>
                  </a:txBody>
                  <a:tcPr/>
                </a:tc>
                <a:tc>
                  <a:txBody>
                    <a:bodyPr/>
                    <a:lstStyle/>
                    <a:p>
                      <a:pPr marL="0" indent="0" algn="l">
                        <a:buNone/>
                      </a:pPr>
                      <a:r>
                        <a:t>Yes</a:t>
                      </a:r>
                    </a:p>
                  </a:txBody>
                  <a:tcPr/>
                </a:tc>
                <a:tc>
                  <a:txBody>
                    <a:bodyPr/>
                    <a:lstStyle/>
                    <a:p>
                      <a:pPr marL="0" indent="0" algn="l">
                        <a:buNone/>
                      </a:pPr>
                      <a:r>
                        <a:t>No</a:t>
                      </a:r>
                    </a:p>
                  </a:txBody>
                  <a:tcPr/>
                </a:tc>
                <a:extLst>
                  <a:ext uri="{0D108BD9-81ED-4DB2-BD59-A6C34878D82A}">
                    <a16:rowId xmlns:a16="http://schemas.microsoft.com/office/drawing/2014/main" val="10006"/>
                  </a:ext>
                </a:extLst>
              </a:tr>
              <a:tr h="370840">
                <a:tc>
                  <a:txBody>
                    <a:bodyPr/>
                    <a:lstStyle/>
                    <a:p>
                      <a:pPr marL="0" indent="0" algn="l">
                        <a:buNone/>
                      </a:pPr>
                      <a:r>
                        <a:t>vSphere Virtual Volumes and vSphere Replication</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7"/>
                  </a:ext>
                </a:extLst>
              </a:tr>
              <a:tr h="370840">
                <a:tc>
                  <a:txBody>
                    <a:bodyPr/>
                    <a:lstStyle/>
                    <a:p>
                      <a:pPr marL="0" indent="0" algn="l">
                        <a:buNone/>
                      </a:pPr>
                      <a:r>
                        <a:t>vRealize Operations Manager</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8"/>
                  </a:ext>
                </a:extLst>
              </a:tr>
              <a:tr h="370840">
                <a:tc>
                  <a:txBody>
                    <a:bodyPr/>
                    <a:lstStyle/>
                    <a:p>
                      <a:pPr marL="0" indent="0" algn="l">
                        <a:buNone/>
                      </a:pPr>
                      <a:r>
                        <a:t>Host Profiles</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9"/>
                  </a:ext>
                </a:extLst>
              </a:tr>
            </a:tbl>
          </a:graphicData>
        </a:graphic>
      </p:graphicFrame>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Configuring NFS Datastores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To configure an NFS datastore:</a:t>
            </a:r>
          </a:p>
          <a:p>
            <a:pPr>
              <a:buFont typeface="+mj-lt"/>
              <a:buAutoNum type="arabicPeriod"/>
            </a:pPr>
            <a:r>
              <a:t>Create a VMkernel port:</a:t>
            </a:r>
          </a:p>
          <a:p>
            <a:pPr marL="0" indent="0">
              <a:spcBef>
                <a:spcPts val="0"/>
              </a:spcBef>
              <a:spcAft>
                <a:spcPts val="0"/>
              </a:spcAft>
              <a:buNone/>
            </a:pPr>
            <a:r>
              <a:rPr sz="100"/>
              <a:t> </a:t>
            </a:r>
          </a:p>
          <a:p>
            <a:pPr lvl="1">
              <a:buFont typeface="Arial" pitchFamily="34" charset="0"/>
              <a:buChar char="•"/>
            </a:pPr>
            <a:r>
              <a:t>For better performance and security, separate your NFS network from the iSCSI network.</a:t>
            </a:r>
          </a:p>
          <a:p>
            <a:pPr>
              <a:buFont typeface="+mj-lt"/>
              <a:buAutoNum type="arabicPeriod" startAt="2"/>
            </a:pPr>
            <a:r>
              <a:t>Create the NFS datastore by providing the following information:</a:t>
            </a:r>
          </a:p>
          <a:p>
            <a:pPr marL="0" indent="0">
              <a:spcBef>
                <a:spcPts val="0"/>
              </a:spcBef>
              <a:spcAft>
                <a:spcPts val="0"/>
              </a:spcAft>
              <a:buNone/>
            </a:pPr>
            <a:r>
              <a:rPr sz="100"/>
              <a:t> </a:t>
            </a:r>
          </a:p>
          <a:p>
            <a:pPr lvl="1">
              <a:buFont typeface="Arial" pitchFamily="34" charset="0"/>
              <a:buChar char="•"/>
            </a:pPr>
            <a:r>
              <a:t>NFS version: 3 or 4.1</a:t>
            </a:r>
          </a:p>
          <a:p>
            <a:pPr lvl="1">
              <a:buFont typeface="Arial" pitchFamily="34" charset="0"/>
              <a:buChar char="•"/>
            </a:pPr>
            <a:r>
              <a:t>Datastore name</a:t>
            </a:r>
          </a:p>
          <a:p>
            <a:pPr lvl="1">
              <a:buFont typeface="Arial" pitchFamily="34" charset="0"/>
              <a:buChar char="•"/>
            </a:pPr>
            <a:r>
              <a:t>NFS server names or IP addresses</a:t>
            </a:r>
          </a:p>
          <a:p>
            <a:pPr lvl="1">
              <a:buFont typeface="Arial" pitchFamily="34" charset="0"/>
              <a:buChar char="•"/>
            </a:pPr>
            <a:r>
              <a:t>Folder on the NFS server, for example, </a:t>
            </a:r>
            <a:r>
              <a:rPr lang="en-US" sz="2000" dirty="0">
                <a:solidFill>
                  <a:srgbClr val="000000"/>
                </a:solidFill>
                <a:latin typeface="Courier New" panose="02070309020205020404" pitchFamily="49" charset="0"/>
                <a:cs typeface="Courier New" pitchFamily="49" charset="0"/>
              </a:rPr>
              <a:t>/templates</a:t>
            </a:r>
            <a:r>
              <a:t> or </a:t>
            </a:r>
            <a:r>
              <a:rPr lang="en-US" sz="2000" dirty="0">
                <a:solidFill>
                  <a:srgbClr val="000000"/>
                </a:solidFill>
                <a:latin typeface="Courier New" panose="02070309020205020404" pitchFamily="49" charset="0"/>
                <a:cs typeface="Courier New" pitchFamily="49" charset="0"/>
              </a:rPr>
              <a:t>/nfs_share</a:t>
            </a:r>
          </a:p>
          <a:p>
            <a:pPr lvl="1">
              <a:buFont typeface="Arial" pitchFamily="34" charset="0"/>
              <a:buChar char="•"/>
            </a:pPr>
            <a:r>
              <a:t>Hosts that mount the datastore</a:t>
            </a:r>
          </a:p>
          <a:p>
            <a:pPr lvl="1">
              <a:buFont typeface="Arial" pitchFamily="34" charset="0"/>
              <a:buChar char="•"/>
            </a:pPr>
            <a:r>
              <a:t>Whether to mount the NFS file system as read only</a:t>
            </a:r>
          </a:p>
          <a:p>
            <a:pPr lvl="1">
              <a:buFont typeface="Arial" pitchFamily="34" charset="0"/>
              <a:buChar char="•"/>
            </a:pPr>
            <a:r>
              <a:t>Authentication parameters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6 - 59</a:t>
            </a:r>
            <a:endParaRPr lang="en-US"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vSphere storage technologies</a:t>
            </a:r>
          </a:p>
          <a:p>
            <a:pPr>
              <a:buFont typeface="Arial" pitchFamily="34" charset="0"/>
              <a:buChar char="•"/>
            </a:pPr>
            <a:r>
              <a:t>Identify types of datastores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6 - 6</a:t>
            </a:r>
            <a:endParaRPr lang="en-US" dirty="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118|497"/>
          <p:cNvPicPr>
            <a:picLocks noGrp="1" noChangeAspect="1"/>
          </p:cNvPicPr>
          <p:nvPr>
            <p:ph sz="half" idx="12"/>
          </p:nvPr>
        </p:nvPicPr>
        <p:blipFill>
          <a:blip r:embed="rId4"/>
          <a:stretch>
            <a:fillRect/>
          </a:stretch>
        </p:blipFill>
        <p:spPr>
          <a:xfrm>
            <a:off x="890449" y="1583697"/>
            <a:ext cx="10411102" cy="4628191"/>
          </a:xfrm>
          <a:prstGeom prst="rect">
            <a:avLst/>
          </a:prstGeom>
        </p:spPr>
      </p:pic>
      <p:sp>
        <p:nvSpPr>
          <p:cNvPr id="2" name="Title 1"/>
          <p:cNvSpPr>
            <a:spLocks noGrp="1"/>
          </p:cNvSpPr>
          <p:nvPr>
            <p:ph type="title"/>
          </p:nvPr>
        </p:nvSpPr>
        <p:spPr>
          <a:xfrm>
            <a:off x="609600" y="330200"/>
            <a:ext cx="10972800" cy="355600"/>
          </a:xfrm>
        </p:spPr>
        <p:txBody>
          <a:bodyPr/>
          <a:lstStyle/>
          <a:p>
            <a:r>
              <a:t>Configuring ESXi Host Authentication and NFS Kerberos Credentials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As a requirement of Kerberos authentication, you must add each ESXi host to the Active Directory domain. Then you configure NFS Kerberos credentials.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6 - 60</a:t>
            </a:r>
            <a:endParaRPr lang="en-US"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Configuring the NFS Datastore to Use Kerberos</a:t>
            </a:r>
          </a:p>
        </p:txBody>
      </p:sp>
      <p:pic>
        <p:nvPicPr>
          <p:cNvPr id="3" name="Content Placeholder 2|1112|906"/>
          <p:cNvPicPr>
            <a:picLocks noGrp="1" noChangeAspect="1"/>
          </p:cNvPicPr>
          <p:nvPr>
            <p:ph sz="half" idx="1"/>
          </p:nvPr>
        </p:nvPicPr>
        <p:blipFill>
          <a:blip r:embed="rId4"/>
          <a:stretch>
            <a:fillRect/>
          </a:stretch>
        </p:blipFill>
        <p:spPr>
          <a:xfrm>
            <a:off x="4576582" y="914400"/>
            <a:ext cx="6710478"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When creating each NFS datastore, you enable Kerberos authentication by selecting one of the security modes:</a:t>
            </a:r>
          </a:p>
          <a:p>
            <a:pPr>
              <a:buFont typeface="Arial" pitchFamily="34" charset="0"/>
              <a:buChar char="•"/>
            </a:pPr>
            <a:r>
              <a:t>Kerberos5 authentication</a:t>
            </a:r>
          </a:p>
          <a:p>
            <a:pPr>
              <a:buFont typeface="Arial" pitchFamily="34" charset="0"/>
              <a:buChar char="•"/>
            </a:pPr>
            <a:r>
              <a:t>Kerberos5i authentication and data integrity </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6 - 61</a:t>
            </a:r>
            <a:endParaRPr lang="en-US"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Unmounting an NFS Datastore</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Unmounting an NFS datastore causes the files on the datastore to become inaccessible to the ESXi host.</a:t>
            </a:r>
          </a:p>
          <a:p>
            <a:pPr marL="0" indent="0">
              <a:buNone/>
            </a:pPr>
            <a:r>
              <a:t>Before unmounting an NFS datastore, you must stop all VMs whose disks reside on the datastore.</a:t>
            </a:r>
          </a:p>
        </p:txBody>
      </p:sp>
      <p:pic>
        <p:nvPicPr>
          <p:cNvPr id="4" name="Content Placeholder 3|804|824"/>
          <p:cNvPicPr>
            <a:picLocks noGrp="1" noChangeAspect="1"/>
          </p:cNvPicPr>
          <p:nvPr>
            <p:ph sz="half" idx="2"/>
          </p:nvPr>
        </p:nvPicPr>
        <p:blipFill>
          <a:blip r:embed="rId4"/>
          <a:stretch>
            <a:fillRect/>
          </a:stretch>
        </p:blipFill>
        <p:spPr>
          <a:xfrm>
            <a:off x="6201072" y="914400"/>
            <a:ext cx="5334647"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6 - 62</a:t>
            </a:r>
            <a:endParaRPr lang="en-US" dirty="0"/>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Multipathing and NFS Storage</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Example of a multipathing configuration:</a:t>
            </a:r>
          </a:p>
          <a:p>
            <a:pPr>
              <a:buFont typeface="Arial" pitchFamily="34" charset="0"/>
              <a:buChar char="•"/>
            </a:pPr>
            <a:r>
              <a:t>Configure one VMkernel port.</a:t>
            </a:r>
          </a:p>
          <a:p>
            <a:pPr>
              <a:buFont typeface="Arial" pitchFamily="34" charset="0"/>
              <a:buChar char="•"/>
            </a:pPr>
            <a:r>
              <a:t>Attach NICs to the same physical switch to configure NIC teaming.</a:t>
            </a:r>
          </a:p>
          <a:p>
            <a:pPr>
              <a:buFont typeface="Arial" pitchFamily="34" charset="0"/>
              <a:buChar char="•"/>
            </a:pPr>
            <a:r>
              <a:t>Configure the NFS server with multiple IP addresses (same subnet is OK).</a:t>
            </a:r>
          </a:p>
          <a:p>
            <a:pPr>
              <a:buFont typeface="Arial" pitchFamily="34" charset="0"/>
              <a:buChar char="•"/>
            </a:pPr>
            <a:r>
              <a:t>To better use multiple links, configure NIC teams with the IP hash load-balancing policy.</a:t>
            </a:r>
          </a:p>
        </p:txBody>
      </p:sp>
      <p:pic>
        <p:nvPicPr>
          <p:cNvPr id="4" name="Content Placeholder 3|127|150"/>
          <p:cNvPicPr>
            <a:picLocks noGrp="1" noChangeAspect="1"/>
          </p:cNvPicPr>
          <p:nvPr>
            <p:ph sz="half" idx="2"/>
          </p:nvPr>
        </p:nvPicPr>
        <p:blipFill>
          <a:blip r:embed="rId4"/>
          <a:stretch>
            <a:fillRect/>
          </a:stretch>
        </p:blipFill>
        <p:spPr>
          <a:xfrm>
            <a:off x="6885229" y="1694971"/>
            <a:ext cx="3966334" cy="468000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6 - 63</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For a highly available NAS architecture, configure NFS multipathing to avoid single points of failure.</a:t>
            </a:r>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Enabling Multipathing for NFS 4.1</a:t>
            </a:r>
          </a:p>
        </p:txBody>
      </p:sp>
      <p:pic>
        <p:nvPicPr>
          <p:cNvPr id="3" name="Content Placeholder 2|1400|1129"/>
          <p:cNvPicPr>
            <a:picLocks noGrp="1" noChangeAspect="1"/>
          </p:cNvPicPr>
          <p:nvPr>
            <p:ph sz="half" idx="1"/>
          </p:nvPr>
        </p:nvPicPr>
        <p:blipFill>
          <a:blip r:embed="rId4"/>
          <a:stretch>
            <a:fillRect/>
          </a:stretch>
        </p:blipFill>
        <p:spPr>
          <a:xfrm>
            <a:off x="4541967" y="914400"/>
            <a:ext cx="6779707"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NFS 4.1 supports native multipathing and session trunking.</a:t>
            </a:r>
          </a:p>
          <a:p>
            <a:pPr marL="0" indent="0">
              <a:buNone/>
            </a:pPr>
            <a:r>
              <a:t>To enable multipathing, enter multiple server IP addresses when configuring the datastore.</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6 - 64</a:t>
            </a:r>
            <a:endParaRPr lang="en-US" dirty="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14: Accessing NFS Storage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Create an NFS datastore and record its storage information:</a:t>
            </a:r>
          </a:p>
          <a:p>
            <a:pPr>
              <a:buFont typeface="+mj-lt"/>
              <a:buAutoNum type="arabicPeriod"/>
            </a:pPr>
            <a:r>
              <a:t>Configure Access to an NFS Datastore</a:t>
            </a:r>
          </a:p>
          <a:p>
            <a:pPr>
              <a:buFont typeface="+mj-lt"/>
              <a:buAutoNum type="arabicPeriod" startAt="2"/>
            </a:pPr>
            <a:r>
              <a:t>View NFS Storage Information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6 - 65</a:t>
            </a:r>
            <a:endParaRPr lang="en-US"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NFS components</a:t>
            </a:r>
          </a:p>
          <a:p>
            <a:pPr>
              <a:buFont typeface="Arial" pitchFamily="34" charset="0"/>
              <a:buChar char="•"/>
            </a:pPr>
            <a:r>
              <a:t>Recognize the differences between NFS 3 and NFS 4.1</a:t>
            </a:r>
          </a:p>
          <a:p>
            <a:pPr>
              <a:buFont typeface="Arial" pitchFamily="34" charset="0"/>
              <a:buChar char="•"/>
            </a:pPr>
            <a:r>
              <a:t>Configure and manage NFS datastores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6 - 66</a:t>
            </a:r>
            <a:endParaRPr lang="en-US"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6: vSAN Datastores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157"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Explain the purpose of a vSAN datastore</a:t>
            </a:r>
          </a:p>
          <a:p>
            <a:pPr>
              <a:buFont typeface="Arial" pitchFamily="34" charset="0"/>
              <a:buChar char="•"/>
            </a:pPr>
            <a:r>
              <a:t>Describe the architecture and requirements of vSAN configuration</a:t>
            </a:r>
          </a:p>
          <a:p>
            <a:pPr>
              <a:buFont typeface="Arial" pitchFamily="34" charset="0"/>
              <a:buChar char="•"/>
            </a:pPr>
            <a:r>
              <a:t>Explain the purpose of vSAN storage policies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6 - 68</a:t>
            </a:r>
            <a:endParaRPr lang="en-US" dirty="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vSAN Datastores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vSAN is a software-defined storage solution providing shared storage for vSphere clusters without using traditional external storage.</a:t>
            </a:r>
          </a:p>
          <a:p>
            <a:pPr marL="0" lvl="0" indent="0">
              <a:spcBef>
                <a:spcPts val="0"/>
              </a:spcBef>
              <a:spcAft>
                <a:spcPts val="0"/>
              </a:spcAft>
              <a:buNone/>
            </a:pPr>
            <a:r>
              <a:rPr lang="en-US" sz="2000" dirty="0">
                <a:solidFill>
                  <a:schemeClr val="tx2"/>
                </a:solidFill>
                <a:cs typeface="Calibri" pitchFamily="34" charset="0"/>
              </a:rPr>
              <a:t>A vSAN cluster requires:</a:t>
            </a:r>
          </a:p>
          <a:p>
            <a:pPr>
              <a:buFont typeface="Arial" pitchFamily="34" charset="0"/>
              <a:buChar char="•"/>
            </a:pPr>
            <a:r>
              <a:t>A minimum of three hosts to be part of the vSphere cluster and enabled for vSAN</a:t>
            </a:r>
          </a:p>
          <a:p>
            <a:pPr>
              <a:buFont typeface="Arial" pitchFamily="34" charset="0"/>
              <a:buChar char="•"/>
            </a:pPr>
            <a:r>
              <a:t>A vSAN network</a:t>
            </a:r>
          </a:p>
          <a:p>
            <a:pPr>
              <a:buFont typeface="Arial" pitchFamily="34" charset="0"/>
              <a:buChar char="•"/>
            </a:pPr>
            <a:r>
              <a:t>Local disks on each host that are pooled to create a virtual shared vSAN datastore</a:t>
            </a:r>
          </a:p>
        </p:txBody>
      </p:sp>
      <p:pic>
        <p:nvPicPr>
          <p:cNvPr id="4" name="Content Placeholder 3|800|876"/>
          <p:cNvPicPr>
            <a:picLocks noGrp="1" noChangeAspect="1"/>
          </p:cNvPicPr>
          <p:nvPr>
            <p:ph sz="half" idx="2"/>
          </p:nvPr>
        </p:nvPicPr>
        <p:blipFill>
          <a:blip r:embed="rId4"/>
          <a:stretch>
            <a:fillRect/>
          </a:stretch>
        </p:blipFill>
        <p:spPr>
          <a:xfrm>
            <a:off x="6370777" y="914400"/>
            <a:ext cx="4995238"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6 - 69</a:t>
            </a:r>
            <a:endParaRPr lang="en-US"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Datastores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 datastore is a logical storage unit that can use disk space on one physical device or span several physical devices.</a:t>
            </a:r>
          </a:p>
          <a:p>
            <a:pPr marL="0" indent="0">
              <a:buNone/>
            </a:pPr>
            <a:r>
              <a:t>Datastores are used to hold VM files, VM templates, and ISO images.</a:t>
            </a:r>
          </a:p>
          <a:p>
            <a:pPr marL="0" lvl="0" indent="0">
              <a:spcBef>
                <a:spcPts val="0"/>
              </a:spcBef>
              <a:spcAft>
                <a:spcPts val="0"/>
              </a:spcAft>
              <a:buNone/>
            </a:pPr>
            <a:r>
              <a:rPr lang="en-US" sz="2000" dirty="0">
                <a:solidFill>
                  <a:schemeClr val="tx2"/>
                </a:solidFill>
                <a:cs typeface="Calibri" pitchFamily="34" charset="0"/>
              </a:rPr>
              <a:t>vSphere supports the following types of datastores:</a:t>
            </a:r>
          </a:p>
          <a:p>
            <a:pPr>
              <a:buFont typeface="Arial" pitchFamily="34" charset="0"/>
              <a:buChar char="•"/>
            </a:pPr>
            <a:r>
              <a:t>VMFS</a:t>
            </a:r>
          </a:p>
          <a:p>
            <a:pPr>
              <a:buFont typeface="Arial" pitchFamily="34" charset="0"/>
              <a:buChar char="•"/>
            </a:pPr>
            <a:r>
              <a:t>NFS</a:t>
            </a:r>
          </a:p>
          <a:p>
            <a:pPr>
              <a:buFont typeface="Arial" pitchFamily="34" charset="0"/>
              <a:buChar char="•"/>
            </a:pPr>
            <a:r>
              <a:t>vSAN</a:t>
            </a:r>
          </a:p>
          <a:p>
            <a:pPr>
              <a:buFont typeface="Arial" pitchFamily="34" charset="0"/>
              <a:buChar char="•"/>
            </a:pPr>
            <a:r>
              <a:t>vSphere Virtual Volumes</a:t>
            </a:r>
          </a:p>
        </p:txBody>
      </p:sp>
      <p:pic>
        <p:nvPicPr>
          <p:cNvPr id="4" name="Content Placeholder 3|126|150"/>
          <p:cNvPicPr>
            <a:picLocks noGrp="1" noChangeAspect="1"/>
          </p:cNvPicPr>
          <p:nvPr>
            <p:ph sz="half" idx="2"/>
          </p:nvPr>
        </p:nvPicPr>
        <p:blipFill>
          <a:blip r:embed="rId4"/>
          <a:stretch>
            <a:fillRect/>
          </a:stretch>
        </p:blipFill>
        <p:spPr>
          <a:xfrm>
            <a:off x="6577316" y="914400"/>
            <a:ext cx="4582159"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6 - 7</a:t>
            </a:r>
            <a:endParaRPr lang="en-US" dirty="0"/>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Disk Groups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The disk groups are combined to create a single vSAN datastore.  A disk group requires:</a:t>
            </a:r>
          </a:p>
          <a:p>
            <a:pPr>
              <a:buFont typeface="Arial" pitchFamily="34" charset="0"/>
              <a:buChar char="•"/>
            </a:pPr>
            <a:r>
              <a:t>One flash device for caching</a:t>
            </a:r>
          </a:p>
          <a:p>
            <a:pPr>
              <a:buFont typeface="Arial" pitchFamily="34" charset="0"/>
              <a:buChar char="•"/>
            </a:pPr>
            <a:r>
              <a:t>One to seven capacity devices for storage</a:t>
            </a:r>
          </a:p>
        </p:txBody>
      </p:sp>
      <p:pic>
        <p:nvPicPr>
          <p:cNvPr id="4" name="Content Placeholder 3|885|427"/>
          <p:cNvPicPr>
            <a:picLocks noGrp="1" noChangeAspect="1"/>
          </p:cNvPicPr>
          <p:nvPr>
            <p:ph sz="half" idx="2"/>
          </p:nvPr>
        </p:nvPicPr>
        <p:blipFill>
          <a:blip r:embed="rId4"/>
          <a:stretch>
            <a:fillRect/>
          </a:stretch>
        </p:blipFill>
        <p:spPr>
          <a:xfrm>
            <a:off x="6168396" y="1694971"/>
            <a:ext cx="5400000" cy="2605423"/>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6 - 70</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Disk groups are vSAN management constructs on all ESXi hosts in a vSAN cluster. A host can include a maximum of five disk groups.</a:t>
            </a: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300|149"/>
          <p:cNvPicPr>
            <a:picLocks noGrp="1" noChangeAspect="1"/>
          </p:cNvPicPr>
          <p:nvPr>
            <p:ph sz="half" idx="12"/>
          </p:nvPr>
        </p:nvPicPr>
        <p:blipFill>
          <a:blip r:embed="rId4"/>
          <a:stretch>
            <a:fillRect/>
          </a:stretch>
        </p:blipFill>
        <p:spPr>
          <a:xfrm>
            <a:off x="1431345" y="1583697"/>
            <a:ext cx="9329310" cy="4628191"/>
          </a:xfrm>
          <a:prstGeom prst="rect">
            <a:avLst/>
          </a:prstGeom>
        </p:spPr>
      </p:pic>
      <p:sp>
        <p:nvSpPr>
          <p:cNvPr id="2" name="Title 1"/>
          <p:cNvSpPr>
            <a:spLocks noGrp="1"/>
          </p:cNvSpPr>
          <p:nvPr>
            <p:ph type="title"/>
          </p:nvPr>
        </p:nvSpPr>
        <p:spPr>
          <a:xfrm>
            <a:off x="609600" y="330200"/>
            <a:ext cx="10972800" cy="355600"/>
          </a:xfrm>
        </p:spPr>
        <p:txBody>
          <a:bodyPr/>
          <a:lstStyle/>
          <a:p>
            <a:r>
              <a:t>vSAN Hardware Requirements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vSAN capabilities are native to ESXi and require no additional software.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6 - 71</a:t>
            </a:r>
            <a:endParaRPr lang="en-US" dirty="0"/>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99|941"/>
          <p:cNvPicPr>
            <a:picLocks noGrp="1" noChangeAspect="1"/>
          </p:cNvPicPr>
          <p:nvPr>
            <p:ph sz="half" idx="12"/>
          </p:nvPr>
        </p:nvPicPr>
        <p:blipFill>
          <a:blip r:embed="rId4"/>
          <a:stretch>
            <a:fillRect/>
          </a:stretch>
        </p:blipFill>
        <p:spPr>
          <a:xfrm>
            <a:off x="1180084" y="1583697"/>
            <a:ext cx="9831831" cy="4628191"/>
          </a:xfrm>
          <a:prstGeom prst="rect">
            <a:avLst/>
          </a:prstGeom>
        </p:spPr>
      </p:pic>
      <p:sp>
        <p:nvSpPr>
          <p:cNvPr id="2" name="Title 1"/>
          <p:cNvSpPr>
            <a:spLocks noGrp="1"/>
          </p:cNvSpPr>
          <p:nvPr>
            <p:ph type="title"/>
          </p:nvPr>
        </p:nvSpPr>
        <p:spPr>
          <a:xfrm>
            <a:off x="609600" y="330200"/>
            <a:ext cx="10972800" cy="355600"/>
          </a:xfrm>
        </p:spPr>
        <p:txBody>
          <a:bodyPr/>
          <a:lstStyle/>
          <a:p>
            <a:r>
              <a:t>Viewing the vSAN Datastore Summary</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a:t>
            </a:r>
            <a:r>
              <a:rPr lang="en-US" sz="2000" b="1" dirty="0">
                <a:solidFill>
                  <a:srgbClr val="000000"/>
                </a:solidFill>
                <a:cs typeface="Courier New" pitchFamily="49" charset="0"/>
              </a:rPr>
              <a:t>Summary</a:t>
            </a:r>
            <a:r>
              <a:t> tab of the vSAN datastore shows the general vSAN configuration information.</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6 - 72</a:t>
            </a:r>
            <a:endParaRPr lang="en-US" dirty="0"/>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Objects in vSAN Datastores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VMs created on a vSAN datastore include the following objects:</a:t>
            </a:r>
          </a:p>
          <a:p>
            <a:pPr>
              <a:buFont typeface="Arial" pitchFamily="34" charset="0"/>
              <a:buChar char="•"/>
            </a:pPr>
            <a:r>
              <a:t>One VM home namespace</a:t>
            </a:r>
          </a:p>
          <a:p>
            <a:pPr>
              <a:buFont typeface="Arial" pitchFamily="34" charset="0"/>
              <a:buChar char="•"/>
            </a:pPr>
            <a:r>
              <a:t>One or more VMDK objects</a:t>
            </a:r>
          </a:p>
          <a:p>
            <a:pPr>
              <a:buFont typeface="Arial" pitchFamily="34" charset="0"/>
              <a:buChar char="•"/>
            </a:pPr>
            <a:r>
              <a:t>Thin-provisioned VM swap object</a:t>
            </a:r>
          </a:p>
          <a:p>
            <a:pPr>
              <a:buFont typeface="Arial" pitchFamily="34" charset="0"/>
              <a:buChar char="•"/>
            </a:pPr>
            <a:r>
              <a:t>One or more VM memory objects</a:t>
            </a:r>
          </a:p>
          <a:p>
            <a:pPr>
              <a:buFont typeface="Arial" pitchFamily="34" charset="0"/>
              <a:buChar char="•"/>
            </a:pPr>
            <a:r>
              <a:t>vSAN performance data objects</a:t>
            </a:r>
          </a:p>
          <a:p>
            <a:pPr>
              <a:buFont typeface="Arial" pitchFamily="34" charset="0"/>
              <a:buChar char="•"/>
            </a:pPr>
            <a:r>
              <a:t>iSCSI LUN objects</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6 - 73</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vSAN storage is object-based and policy-driven.</a:t>
            </a:r>
          </a:p>
        </p:txBody>
      </p:sp>
      <p:graphicFrame>
        <p:nvGraphicFramePr>
          <p:cNvPr id="11180" name="Table 1"/>
          <p:cNvGraphicFramePr>
            <a:graphicFrameLocks noGrp="1"/>
          </p:cNvGraphicFramePr>
          <p:nvPr/>
        </p:nvGraphicFramePr>
        <p:xfrm>
          <a:off x="6168396" y="1694971"/>
          <a:ext cx="5346000" cy="2961640"/>
        </p:xfrm>
        <a:graphic>
          <a:graphicData uri="http://schemas.openxmlformats.org/drawingml/2006/table">
            <a:tbl>
              <a:tblPr firstRow="1" bandRow="1">
                <a:tableStyleId>{6E25E649-3F16-4E02-A733-19D2CDBF48F0}</a:tableStyleId>
              </a:tblPr>
              <a:tblGrid>
                <a:gridCol w="1890000">
                  <a:extLst>
                    <a:ext uri="{9D8B030D-6E8A-4147-A177-3AD203B41FA5}">
                      <a16:colId xmlns:a16="http://schemas.microsoft.com/office/drawing/2014/main" val="20000"/>
                    </a:ext>
                  </a:extLst>
                </a:gridCol>
                <a:gridCol w="3456000">
                  <a:extLst>
                    <a:ext uri="{9D8B030D-6E8A-4147-A177-3AD203B41FA5}">
                      <a16:colId xmlns:a16="http://schemas.microsoft.com/office/drawing/2014/main" val="20001"/>
                    </a:ext>
                  </a:extLst>
                </a:gridCol>
              </a:tblGrid>
              <a:tr h="370840">
                <a:tc>
                  <a:txBody>
                    <a:bodyPr/>
                    <a:lstStyle/>
                    <a:p>
                      <a:pPr marL="0" indent="0" algn="l">
                        <a:buNone/>
                      </a:pPr>
                      <a:r>
                        <a:t>vSAN Object</a:t>
                      </a:r>
                    </a:p>
                  </a:txBody>
                  <a:tcPr/>
                </a:tc>
                <a:tc>
                  <a:txBody>
                    <a:bodyPr/>
                    <a:lstStyle/>
                    <a:p>
                      <a:pPr marL="0" indent="0" algn="l">
                        <a:buNone/>
                      </a:pPr>
                      <a:r>
                        <a:t>Traditional VM Files</a:t>
                      </a:r>
                    </a:p>
                  </a:txBody>
                  <a:tcPr/>
                </a:tc>
                <a:extLst>
                  <a:ext uri="{0D108BD9-81ED-4DB2-BD59-A6C34878D82A}">
                    <a16:rowId xmlns:a16="http://schemas.microsoft.com/office/drawing/2014/main" val="10000"/>
                  </a:ext>
                </a:extLst>
              </a:tr>
              <a:tr h="370840">
                <a:tc>
                  <a:txBody>
                    <a:bodyPr/>
                    <a:lstStyle/>
                    <a:p>
                      <a:pPr marL="0" indent="0" algn="l">
                        <a:buNone/>
                      </a:pPr>
                      <a:r>
                        <a:t>VM home namespace</a:t>
                      </a:r>
                    </a:p>
                  </a:txBody>
                  <a:tcPr/>
                </a:tc>
                <a:tc>
                  <a:txBody>
                    <a:bodyPr/>
                    <a:lstStyle/>
                    <a:p>
                      <a:pPr marL="0" indent="0" algn="l">
                        <a:buNone/>
                      </a:pPr>
                      <a:r>
                        <a:rPr lang="en-US" sz="2000" dirty="0">
                          <a:solidFill>
                            <a:srgbClr val="000000"/>
                          </a:solidFill>
                          <a:latin typeface="Courier New" panose="02070309020205020404" pitchFamily="49" charset="0"/>
                          <a:cs typeface="Courier New" pitchFamily="49" charset="0"/>
                        </a:rPr>
                        <a:t>.nvram</a:t>
                      </a:r>
                      <a:r>
                        <a:t>, </a:t>
                      </a:r>
                      <a:r>
                        <a:rPr lang="en-US" sz="2000" dirty="0">
                          <a:solidFill>
                            <a:srgbClr val="000000"/>
                          </a:solidFill>
                          <a:latin typeface="Courier New" panose="02070309020205020404" pitchFamily="49" charset="0"/>
                          <a:cs typeface="Courier New" pitchFamily="49" charset="0"/>
                        </a:rPr>
                        <a:t>.vmsd</a:t>
                      </a:r>
                      <a:r>
                        <a:t>, </a:t>
                      </a:r>
                      <a:r>
                        <a:rPr lang="en-US" sz="2000" dirty="0">
                          <a:solidFill>
                            <a:srgbClr val="000000"/>
                          </a:solidFill>
                          <a:latin typeface="Courier New" panose="02070309020205020404" pitchFamily="49" charset="0"/>
                          <a:cs typeface="Courier New" pitchFamily="49" charset="0"/>
                        </a:rPr>
                        <a:t>.vmx</a:t>
                      </a:r>
                      <a:r>
                        <a:t>, </a:t>
                      </a:r>
                      <a:r>
                        <a:rPr lang="en-US" sz="2000" dirty="0">
                          <a:solidFill>
                            <a:srgbClr val="000000"/>
                          </a:solidFill>
                          <a:latin typeface="Courier New" panose="02070309020205020404" pitchFamily="49" charset="0"/>
                          <a:cs typeface="Courier New" pitchFamily="49" charset="0"/>
                        </a:rPr>
                        <a:t>vmx-*.vswp</a:t>
                      </a:r>
                      <a:r>
                        <a:t>, </a:t>
                      </a:r>
                      <a:r>
                        <a:rPr lang="en-US" sz="2000" dirty="0">
                          <a:solidFill>
                            <a:srgbClr val="000000"/>
                          </a:solidFill>
                          <a:latin typeface="Courier New" panose="02070309020205020404" pitchFamily="49" charset="0"/>
                          <a:cs typeface="Courier New" pitchFamily="49" charset="0"/>
                        </a:rPr>
                        <a:t>.log</a:t>
                      </a:r>
                      <a:r>
                        <a:t>, </a:t>
                      </a:r>
                      <a:r>
                        <a:rPr lang="en-US" sz="2000" dirty="0">
                          <a:solidFill>
                            <a:srgbClr val="000000"/>
                          </a:solidFill>
                          <a:latin typeface="Courier New" panose="02070309020205020404" pitchFamily="49" charset="0"/>
                          <a:cs typeface="Courier New" pitchFamily="49" charset="0"/>
                        </a:rPr>
                        <a:t>.hlog</a:t>
                      </a:r>
                    </a:p>
                  </a:txBody>
                  <a:tcPr/>
                </a:tc>
                <a:extLst>
                  <a:ext uri="{0D108BD9-81ED-4DB2-BD59-A6C34878D82A}">
                    <a16:rowId xmlns:a16="http://schemas.microsoft.com/office/drawing/2014/main" val="10001"/>
                  </a:ext>
                </a:extLst>
              </a:tr>
              <a:tr h="370840">
                <a:tc>
                  <a:txBody>
                    <a:bodyPr/>
                    <a:lstStyle/>
                    <a:p>
                      <a:pPr marL="0" indent="0" algn="l">
                        <a:buNone/>
                      </a:pPr>
                      <a:r>
                        <a:t>VMDK</a:t>
                      </a:r>
                    </a:p>
                  </a:txBody>
                  <a:tcPr/>
                </a:tc>
                <a:tc>
                  <a:txBody>
                    <a:bodyPr/>
                    <a:lstStyle/>
                    <a:p>
                      <a:pPr marL="0" indent="0" algn="l">
                        <a:buNone/>
                      </a:pPr>
                      <a:r>
                        <a:rPr lang="en-US" sz="2000" dirty="0">
                          <a:solidFill>
                            <a:srgbClr val="000000"/>
                          </a:solidFill>
                          <a:latin typeface="Courier New" panose="02070309020205020404" pitchFamily="49" charset="0"/>
                          <a:cs typeface="Courier New" pitchFamily="49" charset="0"/>
                        </a:rPr>
                        <a:t>-flat.vmdk</a:t>
                      </a:r>
                    </a:p>
                  </a:txBody>
                  <a:tcPr/>
                </a:tc>
                <a:extLst>
                  <a:ext uri="{0D108BD9-81ED-4DB2-BD59-A6C34878D82A}">
                    <a16:rowId xmlns:a16="http://schemas.microsoft.com/office/drawing/2014/main" val="10002"/>
                  </a:ext>
                </a:extLst>
              </a:tr>
              <a:tr h="370840">
                <a:tc>
                  <a:txBody>
                    <a:bodyPr/>
                    <a:lstStyle/>
                    <a:p>
                      <a:pPr marL="0" indent="0" algn="l">
                        <a:buNone/>
                      </a:pPr>
                      <a:r>
                        <a:t>VM swap</a:t>
                      </a:r>
                    </a:p>
                  </a:txBody>
                  <a:tcPr/>
                </a:tc>
                <a:tc>
                  <a:txBody>
                    <a:bodyPr/>
                    <a:lstStyle/>
                    <a:p>
                      <a:pPr marL="0" indent="0" algn="l">
                        <a:buNone/>
                      </a:pPr>
                      <a:r>
                        <a:rPr lang="en-US" sz="2000" dirty="0">
                          <a:solidFill>
                            <a:srgbClr val="000000"/>
                          </a:solidFill>
                          <a:latin typeface="Courier New" panose="02070309020205020404" pitchFamily="49" charset="0"/>
                          <a:cs typeface="Courier New" pitchFamily="49" charset="0"/>
                        </a:rPr>
                        <a:t>.vswp</a:t>
                      </a:r>
                    </a:p>
                  </a:txBody>
                  <a:tcPr/>
                </a:tc>
                <a:extLst>
                  <a:ext uri="{0D108BD9-81ED-4DB2-BD59-A6C34878D82A}">
                    <a16:rowId xmlns:a16="http://schemas.microsoft.com/office/drawing/2014/main" val="10003"/>
                  </a:ext>
                </a:extLst>
              </a:tr>
              <a:tr h="370840">
                <a:tc>
                  <a:txBody>
                    <a:bodyPr/>
                    <a:lstStyle/>
                    <a:p>
                      <a:pPr marL="0" indent="0" algn="l">
                        <a:buNone/>
                      </a:pPr>
                      <a:r>
                        <a:t>VM memory</a:t>
                      </a:r>
                    </a:p>
                  </a:txBody>
                  <a:tcPr/>
                </a:tc>
                <a:tc>
                  <a:txBody>
                    <a:bodyPr/>
                    <a:lstStyle/>
                    <a:p>
                      <a:pPr marL="0" indent="0" algn="l">
                        <a:buNone/>
                      </a:pPr>
                      <a:r>
                        <a:rPr lang="en-US" sz="2000" dirty="0">
                          <a:solidFill>
                            <a:srgbClr val="000000"/>
                          </a:solidFill>
                          <a:latin typeface="Courier New" panose="02070309020205020404" pitchFamily="49" charset="0"/>
                          <a:cs typeface="Courier New" pitchFamily="49" charset="0"/>
                        </a:rPr>
                        <a:t>.vmem</a:t>
                      </a:r>
                    </a:p>
                  </a:txBody>
                  <a:tcPr/>
                </a:tc>
                <a:extLst>
                  <a:ext uri="{0D108BD9-81ED-4DB2-BD59-A6C34878D82A}">
                    <a16:rowId xmlns:a16="http://schemas.microsoft.com/office/drawing/2014/main" val="10004"/>
                  </a:ext>
                </a:extLst>
              </a:tr>
              <a:tr h="370840">
                <a:tc>
                  <a:txBody>
                    <a:bodyPr/>
                    <a:lstStyle/>
                    <a:p>
                      <a:pPr marL="0" indent="0" algn="l">
                        <a:buNone/>
                      </a:pPr>
                      <a:r>
                        <a:t>Snapshot delta</a:t>
                      </a:r>
                    </a:p>
                  </a:txBody>
                  <a:tcPr/>
                </a:tc>
                <a:tc>
                  <a:txBody>
                    <a:bodyPr/>
                    <a:lstStyle/>
                    <a:p>
                      <a:pPr marL="0" indent="0" algn="l">
                        <a:buNone/>
                      </a:pPr>
                      <a:r>
                        <a:rPr lang="en-US" sz="2000" dirty="0">
                          <a:solidFill>
                            <a:srgbClr val="000000"/>
                          </a:solidFill>
                          <a:latin typeface="Courier New" panose="02070309020205020404" pitchFamily="49" charset="0"/>
                          <a:cs typeface="Courier New" pitchFamily="49" charset="0"/>
                        </a:rPr>
                        <a:t>-00000#-delta.vmdk, </a:t>
                      </a:r>
                      <a:br/>
                      <a:r>
                        <a:rPr lang="en-US" sz="2000" dirty="0">
                          <a:solidFill>
                            <a:srgbClr val="000000"/>
                          </a:solidFill>
                          <a:latin typeface="Courier New" panose="02070309020205020404" pitchFamily="49" charset="0"/>
                          <a:cs typeface="Courier New" pitchFamily="49" charset="0"/>
                        </a:rPr>
                        <a:t>-00000#-sesparse.vmdk</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VM Storage Policies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Storage policies have the following characteristics:</a:t>
            </a:r>
          </a:p>
          <a:p>
            <a:pPr>
              <a:buFont typeface="Arial" pitchFamily="34" charset="0"/>
              <a:buChar char="•"/>
            </a:pPr>
            <a:r>
              <a:t>Based on storage capabilities</a:t>
            </a:r>
          </a:p>
          <a:p>
            <a:pPr>
              <a:buFont typeface="Arial" pitchFamily="34" charset="0"/>
              <a:buChar char="•"/>
            </a:pPr>
            <a:r>
              <a:t>Defined for a VM or disk at the time of deployment</a:t>
            </a:r>
          </a:p>
          <a:p>
            <a:pPr>
              <a:buFont typeface="Arial" pitchFamily="34" charset="0"/>
              <a:buChar char="•"/>
            </a:pPr>
            <a:r>
              <a:t>Can be applied later</a:t>
            </a:r>
          </a:p>
          <a:p>
            <a:pPr>
              <a:buFont typeface="Arial" pitchFamily="34" charset="0"/>
              <a:buChar char="•"/>
            </a:pPr>
            <a:r>
              <a:t>Can be changed at any time</a:t>
            </a:r>
          </a:p>
          <a:p>
            <a:pPr>
              <a:buFont typeface="Arial" pitchFamily="34" charset="0"/>
              <a:buChar char="•"/>
            </a:pPr>
            <a:r>
              <a:t>Cannot be deleted if they are in use</a:t>
            </a:r>
          </a:p>
        </p:txBody>
      </p:sp>
      <p:pic>
        <p:nvPicPr>
          <p:cNvPr id="4" name="Content Placeholder 3|698|694"/>
          <p:cNvPicPr>
            <a:picLocks noGrp="1" noChangeAspect="1"/>
          </p:cNvPicPr>
          <p:nvPr>
            <p:ph sz="half" idx="2"/>
          </p:nvPr>
        </p:nvPicPr>
        <p:blipFill>
          <a:blip r:embed="rId4"/>
          <a:stretch>
            <a:fillRect/>
          </a:stretch>
        </p:blipFill>
        <p:spPr>
          <a:xfrm>
            <a:off x="6514909" y="1694971"/>
            <a:ext cx="4706974" cy="468000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6 - 74</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Storage policies define how objects that are included in a VM are stored.</a:t>
            </a: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Viewing VM Settings for vSAN Information</a:t>
            </a:r>
          </a:p>
        </p:txBody>
      </p:sp>
      <p:pic>
        <p:nvPicPr>
          <p:cNvPr id="3" name="Content Placeholder 2|1554|1129"/>
          <p:cNvPicPr>
            <a:picLocks noGrp="1" noChangeAspect="1"/>
          </p:cNvPicPr>
          <p:nvPr>
            <p:ph sz="half" idx="1"/>
          </p:nvPr>
        </p:nvPicPr>
        <p:blipFill>
          <a:blip r:embed="rId4"/>
          <a:stretch>
            <a:fillRect/>
          </a:stretch>
        </p:blipFill>
        <p:spPr>
          <a:xfrm>
            <a:off x="4277821" y="914400"/>
            <a:ext cx="7308000" cy="5309351"/>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consumption of vSAN storage is based on the VM’s storage policy.</a:t>
            </a:r>
          </a:p>
          <a:p>
            <a:pPr marL="0" lvl="0" indent="0">
              <a:spcBef>
                <a:spcPts val="0"/>
              </a:spcBef>
              <a:spcAft>
                <a:spcPts val="0"/>
              </a:spcAft>
              <a:buNone/>
            </a:pPr>
            <a:r>
              <a:rPr lang="en-US" sz="2000" dirty="0">
                <a:solidFill>
                  <a:schemeClr val="tx2"/>
                </a:solidFill>
                <a:cs typeface="Calibri" pitchFamily="34" charset="0"/>
              </a:rPr>
              <a:t>The VM’s hard disk view provides the following information:</a:t>
            </a:r>
          </a:p>
          <a:p>
            <a:pPr>
              <a:buFont typeface="Arial" pitchFamily="34" charset="0"/>
              <a:buChar char="•"/>
            </a:pPr>
            <a:r>
              <a:t>A display of the VM storage policy</a:t>
            </a:r>
          </a:p>
          <a:p>
            <a:pPr>
              <a:buFont typeface="Arial" pitchFamily="34" charset="0"/>
              <a:buChar char="•"/>
            </a:pPr>
            <a:r>
              <a:t>The location of disk files on a vSAN datastore</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6 - 75</a:t>
            </a:r>
            <a:endParaRPr lang="en-US" dirty="0"/>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15: Using a vSAN Datastore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View a vSAN datastore configuration and a virtual machine's components on the vSAN datastore:</a:t>
            </a:r>
          </a:p>
          <a:p>
            <a:pPr>
              <a:buFont typeface="+mj-lt"/>
              <a:buAutoNum type="arabicPeriod"/>
            </a:pPr>
            <a:r>
              <a:t>View a vSAN Datastore Configuration</a:t>
            </a:r>
          </a:p>
          <a:p>
            <a:pPr>
              <a:buFont typeface="+mj-lt"/>
              <a:buAutoNum type="arabicPeriod" startAt="2"/>
            </a:pPr>
            <a:r>
              <a:t>View the vSAN Default Storage Policy</a:t>
            </a:r>
          </a:p>
          <a:p>
            <a:pPr>
              <a:buFont typeface="+mj-lt"/>
              <a:buAutoNum type="arabicPeriod" startAt="3"/>
            </a:pPr>
            <a:r>
              <a:t>View a Virtual Machine on the vSAN Datastore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6 - 76</a:t>
            </a:r>
            <a:endParaRPr lang="en-US" dirty="0"/>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Explain the purpose of a vSAN datastore</a:t>
            </a:r>
          </a:p>
          <a:p>
            <a:pPr>
              <a:buFont typeface="Arial" pitchFamily="34" charset="0"/>
              <a:buChar char="•"/>
            </a:pPr>
            <a:r>
              <a:t>Describe the architecture and requirements of vSAN configuration</a:t>
            </a:r>
          </a:p>
          <a:p>
            <a:pPr>
              <a:buFont typeface="Arial" pitchFamily="34" charset="0"/>
              <a:buChar char="•"/>
            </a:pPr>
            <a:r>
              <a:t>Explain the purpose of vSAN storage policies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6 - 77</a:t>
            </a:r>
            <a:endParaRPr lang="en-US" dirty="0"/>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Storage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As a Virtual Beans administrator, you are planning how to use NAS and iSCSI storage with vSphere:</a:t>
            </a:r>
          </a:p>
          <a:p>
            <a:pPr>
              <a:buFont typeface="Arial" pitchFamily="34" charset="0"/>
              <a:buChar char="•"/>
            </a:pPr>
            <a:r>
              <a:t>For NAS storage, you can create one or more NFS datastores and share them across ESXi hosts:</a:t>
            </a:r>
          </a:p>
          <a:p>
            <a:pPr lvl="1">
              <a:buFont typeface="Calibri" pitchFamily="34" charset="0"/>
              <a:buChar char="–"/>
            </a:pPr>
            <a:r>
              <a:t>Use the datastores to hold templates, VMs, and vCenter Server Appliance backups.</a:t>
            </a:r>
          </a:p>
          <a:p>
            <a:pPr>
              <a:buFont typeface="Arial" pitchFamily="34" charset="0"/>
              <a:buChar char="•"/>
            </a:pPr>
            <a:r>
              <a:t>For iSCSI storage, you can create one or more iSCSI datastores and share them across ESXi hosts:</a:t>
            </a:r>
          </a:p>
          <a:p>
            <a:pPr lvl="1">
              <a:buFont typeface="Calibri" pitchFamily="34" charset="0"/>
              <a:buChar char="–"/>
            </a:pPr>
            <a:r>
              <a:t>Use the datastores to hold templates and VMs.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6 - 78</a:t>
            </a:r>
            <a:endParaRPr lang="en-US" dirty="0"/>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Activity: Using vSAN Storage at Virtual Beans (1)</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As a Virtual Beans administrator, you think that vSAN storage is the best option for the company's new storage requirements. What are the benefits to Virtual Beans of using vSAN storage?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6 - 79</a:t>
            </a: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78|150"/>
          <p:cNvPicPr>
            <a:picLocks noGrp="1" noChangeAspect="1"/>
          </p:cNvPicPr>
          <p:nvPr>
            <p:ph sz="half" idx="12"/>
          </p:nvPr>
        </p:nvPicPr>
        <p:blipFill>
          <a:blip r:embed="rId4"/>
          <a:stretch>
            <a:fillRect/>
          </a:stretch>
        </p:blipFill>
        <p:spPr>
          <a:xfrm>
            <a:off x="1815663" y="1583697"/>
            <a:ext cx="8560673" cy="4628191"/>
          </a:xfrm>
          <a:prstGeom prst="rect">
            <a:avLst/>
          </a:prstGeom>
        </p:spPr>
      </p:pic>
      <p:sp>
        <p:nvSpPr>
          <p:cNvPr id="2" name="Title 1"/>
          <p:cNvSpPr>
            <a:spLocks noGrp="1"/>
          </p:cNvSpPr>
          <p:nvPr>
            <p:ph type="title"/>
          </p:nvPr>
        </p:nvSpPr>
        <p:spPr>
          <a:xfrm>
            <a:off x="609600" y="330200"/>
            <a:ext cx="10972800" cy="355600"/>
          </a:xfrm>
        </p:spPr>
        <p:txBody>
          <a:bodyPr/>
          <a:lstStyle/>
          <a:p>
            <a:r>
              <a:t>Storage Overview</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ESXi hosts should be configured with shared access to datastores.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6 - 8</a:t>
            </a:r>
            <a:endParaRPr lang="en-US" dirty="0"/>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Activity: Using vSAN Storage at Virtual Beans (2)</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What are the benefits to Virtual Beans of using vSAN storage?</a:t>
            </a:r>
          </a:p>
          <a:p>
            <a:pPr marL="0" lvl="0" indent="0">
              <a:spcBef>
                <a:spcPts val="0"/>
              </a:spcBef>
              <a:spcAft>
                <a:spcPts val="0"/>
              </a:spcAft>
              <a:buNone/>
            </a:pPr>
            <a:r>
              <a:rPr lang="en-US" sz="2000" dirty="0">
                <a:solidFill>
                  <a:schemeClr val="tx2"/>
                </a:solidFill>
                <a:cs typeface="Calibri" pitchFamily="34" charset="0"/>
              </a:rPr>
              <a:t>Benefits include (but are not limited to):</a:t>
            </a:r>
          </a:p>
          <a:p>
            <a:pPr>
              <a:buFont typeface="Arial" pitchFamily="34" charset="0"/>
              <a:buChar char="•"/>
            </a:pPr>
            <a:r>
              <a:t>You can use the vSphere Client to manage the vSAN configuration. No separate user interface is necessary.</a:t>
            </a:r>
          </a:p>
          <a:p>
            <a:pPr>
              <a:buFont typeface="Arial" pitchFamily="34" charset="0"/>
              <a:buChar char="•"/>
            </a:pPr>
            <a:r>
              <a:t>vSphere administrators do not need special storage hardware training.</a:t>
            </a:r>
          </a:p>
          <a:p>
            <a:pPr>
              <a:buFont typeface="Arial" pitchFamily="34" charset="0"/>
              <a:buChar char="•"/>
            </a:pPr>
            <a:r>
              <a:t>You can use vSAN storage policies to define specific levels of service for a VM.</a:t>
            </a:r>
          </a:p>
          <a:p>
            <a:pPr>
              <a:buFont typeface="Arial" pitchFamily="34" charset="0"/>
              <a:buChar char="•"/>
            </a:pPr>
            <a:r>
              <a:t>You can expand the vSAN capacity by adding one or more hosts to the vSAN cluster (also known as scale out).</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6 - 80</a:t>
            </a:r>
            <a:endParaRPr lang="en-US" dirty="0"/>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Key Points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Arial" pitchFamily="34" charset="0"/>
              <a:buChar char="•"/>
            </a:pPr>
            <a:r>
              <a:t>ESXi hosts support various storage technologies: Direct-attached storage, Fibre Channel, FCoE, iSCSI, and NAS.</a:t>
            </a:r>
          </a:p>
          <a:p>
            <a:pPr>
              <a:buFont typeface="Arial" pitchFamily="34" charset="0"/>
              <a:buChar char="•"/>
            </a:pPr>
            <a:r>
              <a:t>You use VMFS and NFS datastores to hold VM files.</a:t>
            </a:r>
          </a:p>
          <a:p>
            <a:pPr>
              <a:buFont typeface="Arial" pitchFamily="34" charset="0"/>
              <a:buChar char="•"/>
            </a:pPr>
            <a:r>
              <a:t>Shared storage is integral to vSphere features such as vSphere vMotion, vSphere HA, and vSphere DRS.</a:t>
            </a:r>
          </a:p>
          <a:p>
            <a:pPr>
              <a:buFont typeface="Arial" pitchFamily="34" charset="0"/>
              <a:buChar char="•"/>
            </a:pPr>
            <a:r>
              <a:t>vSAN clusters direct-attached server disks to create shared storage designed for VMs.</a:t>
            </a:r>
          </a:p>
          <a:p>
            <a:pPr marL="0" indent="0">
              <a:buNone/>
            </a:pPr>
            <a:r>
              <a:t>Questions?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6 - 81</a:t>
            </a:r>
            <a:endParaRPr 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Storage Protocol Overview</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Each datastore uses a protocol with varying support features.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6 - 9</a:t>
            </a:r>
            <a:endParaRPr lang="en-US" dirty="0"/>
          </a:p>
        </p:txBody>
      </p:sp>
      <p:graphicFrame>
        <p:nvGraphicFramePr>
          <p:cNvPr id="10941" name="Table 1"/>
          <p:cNvGraphicFramePr>
            <a:graphicFrameLocks noGrp="1"/>
          </p:cNvGraphicFramePr>
          <p:nvPr/>
        </p:nvGraphicFramePr>
        <p:xfrm>
          <a:off x="609600" y="1583697"/>
          <a:ext cx="10753344" cy="4150360"/>
        </p:xfrm>
        <a:graphic>
          <a:graphicData uri="http://schemas.openxmlformats.org/drawingml/2006/table">
            <a:tbl>
              <a:tblPr firstRow="1" bandRow="1">
                <a:tableStyleId>{6E25E649-3F16-4E02-A733-19D2CDBF48F0}</a:tableStyleId>
              </a:tblPr>
              <a:tblGrid>
                <a:gridCol w="2084832">
                  <a:extLst>
                    <a:ext uri="{9D8B030D-6E8A-4147-A177-3AD203B41FA5}">
                      <a16:colId xmlns:a16="http://schemas.microsoft.com/office/drawing/2014/main" val="20000"/>
                    </a:ext>
                  </a:extLst>
                </a:gridCol>
                <a:gridCol w="3291840">
                  <a:extLst>
                    <a:ext uri="{9D8B030D-6E8A-4147-A177-3AD203B41FA5}">
                      <a16:colId xmlns:a16="http://schemas.microsoft.com/office/drawing/2014/main" val="20001"/>
                    </a:ext>
                  </a:extLst>
                </a:gridCol>
                <a:gridCol w="1316736">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207008">
                  <a:extLst>
                    <a:ext uri="{9D8B030D-6E8A-4147-A177-3AD203B41FA5}">
                      <a16:colId xmlns:a16="http://schemas.microsoft.com/office/drawing/2014/main" val="20004"/>
                    </a:ext>
                  </a:extLst>
                </a:gridCol>
                <a:gridCol w="1207008">
                  <a:extLst>
                    <a:ext uri="{9D8B030D-6E8A-4147-A177-3AD203B41FA5}">
                      <a16:colId xmlns:a16="http://schemas.microsoft.com/office/drawing/2014/main" val="20005"/>
                    </a:ext>
                  </a:extLst>
                </a:gridCol>
              </a:tblGrid>
              <a:tr h="370840">
                <a:tc>
                  <a:txBody>
                    <a:bodyPr/>
                    <a:lstStyle/>
                    <a:p>
                      <a:pPr marL="0" indent="0" algn="l">
                        <a:buNone/>
                      </a:pPr>
                      <a:r>
                        <a:t>Datastore Type</a:t>
                      </a:r>
                    </a:p>
                  </a:txBody>
                  <a:tcPr/>
                </a:tc>
                <a:tc>
                  <a:txBody>
                    <a:bodyPr/>
                    <a:lstStyle/>
                    <a:p>
                      <a:pPr marL="0" indent="0" algn="l">
                        <a:buNone/>
                      </a:pPr>
                      <a:r>
                        <a:t>Storage Protocol</a:t>
                      </a:r>
                    </a:p>
                  </a:txBody>
                  <a:tcPr/>
                </a:tc>
                <a:tc>
                  <a:txBody>
                    <a:bodyPr/>
                    <a:lstStyle/>
                    <a:p>
                      <a:pPr marL="0" indent="0" algn="l">
                        <a:buNone/>
                      </a:pPr>
                      <a:r>
                        <a:t>Boot from SAN Support</a:t>
                      </a:r>
                    </a:p>
                  </a:txBody>
                  <a:tcPr/>
                </a:tc>
                <a:tc>
                  <a:txBody>
                    <a:bodyPr/>
                    <a:lstStyle/>
                    <a:p>
                      <a:pPr marL="0" indent="0" algn="l">
                        <a:buNone/>
                      </a:pPr>
                      <a:r>
                        <a:t>vSphere vMotion Support</a:t>
                      </a:r>
                    </a:p>
                  </a:txBody>
                  <a:tcPr/>
                </a:tc>
                <a:tc>
                  <a:txBody>
                    <a:bodyPr/>
                    <a:lstStyle/>
                    <a:p>
                      <a:pPr marL="0" indent="0" algn="l">
                        <a:buNone/>
                      </a:pPr>
                      <a:r>
                        <a:t>vSphere HA Support</a:t>
                      </a:r>
                    </a:p>
                  </a:txBody>
                  <a:tcPr/>
                </a:tc>
                <a:tc>
                  <a:txBody>
                    <a:bodyPr/>
                    <a:lstStyle/>
                    <a:p>
                      <a:pPr marL="0" indent="0" algn="l">
                        <a:buNone/>
                      </a:pPr>
                      <a:r>
                        <a:t>vSphere DRS Support</a:t>
                      </a:r>
                    </a:p>
                  </a:txBody>
                  <a:tcPr/>
                </a:tc>
                <a:extLst>
                  <a:ext uri="{0D108BD9-81ED-4DB2-BD59-A6C34878D82A}">
                    <a16:rowId xmlns:a16="http://schemas.microsoft.com/office/drawing/2014/main" val="10000"/>
                  </a:ext>
                </a:extLst>
              </a:tr>
              <a:tr h="370840">
                <a:tc rowSpan="5">
                  <a:txBody>
                    <a:bodyPr/>
                    <a:lstStyle/>
                    <a:p>
                      <a:pPr marL="0" indent="0" algn="l">
                        <a:buNone/>
                      </a:pPr>
                      <a:r>
                        <a:t>VMFS</a:t>
                      </a:r>
                    </a:p>
                  </a:txBody>
                  <a:tcPr/>
                </a:tc>
                <a:tc>
                  <a:txBody>
                    <a:bodyPr/>
                    <a:lstStyle/>
                    <a:p>
                      <a:pPr marL="0" indent="0" algn="l">
                        <a:buNone/>
                      </a:pPr>
                      <a:r>
                        <a:t>Fibre Channel</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1"/>
                  </a:ext>
                </a:extLst>
              </a:tr>
              <a:tr h="370840">
                <a:tc vMerge="1">
                  <a:txBody>
                    <a:bodyPr/>
                    <a:lstStyle/>
                    <a:p>
                      <a:endParaRPr/>
                    </a:p>
                  </a:txBody>
                  <a:tcPr/>
                </a:tc>
                <a:tc>
                  <a:txBody>
                    <a:bodyPr/>
                    <a:lstStyle/>
                    <a:p>
                      <a:pPr marL="0" indent="0" algn="l">
                        <a:buNone/>
                      </a:pPr>
                      <a:r>
                        <a:t>FCoE</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2"/>
                  </a:ext>
                </a:extLst>
              </a:tr>
              <a:tr h="370840">
                <a:tc vMerge="1">
                  <a:txBody>
                    <a:bodyPr/>
                    <a:lstStyle/>
                    <a:p>
                      <a:endParaRPr/>
                    </a:p>
                  </a:txBody>
                  <a:tcPr/>
                </a:tc>
                <a:tc>
                  <a:txBody>
                    <a:bodyPr/>
                    <a:lstStyle/>
                    <a:p>
                      <a:pPr marL="0" indent="0" algn="l">
                        <a:buNone/>
                      </a:pPr>
                      <a:r>
                        <a:t>iSCSI</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3"/>
                  </a:ext>
                </a:extLst>
              </a:tr>
              <a:tr h="370840">
                <a:tc vMerge="1">
                  <a:txBody>
                    <a:bodyPr/>
                    <a:lstStyle/>
                    <a:p>
                      <a:endParaRPr/>
                    </a:p>
                  </a:txBody>
                  <a:tcPr/>
                </a:tc>
                <a:tc>
                  <a:txBody>
                    <a:bodyPr/>
                    <a:lstStyle/>
                    <a:p>
                      <a:pPr marL="0" indent="0" algn="l">
                        <a:buNone/>
                      </a:pPr>
                      <a:r>
                        <a:t>iSER/NVMe-oF (RDMA)</a:t>
                      </a:r>
                    </a:p>
                  </a:txBody>
                  <a:tcPr/>
                </a:tc>
                <a:tc>
                  <a:txBody>
                    <a:bodyPr/>
                    <a:lstStyle/>
                    <a:p>
                      <a:pPr marL="0" indent="0" algn="l">
                        <a:buNone/>
                      </a:pPr>
                      <a:r>
                        <a:t>No</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4"/>
                  </a:ext>
                </a:extLst>
              </a:tr>
              <a:tr h="370840">
                <a:tc vMerge="1">
                  <a:txBody>
                    <a:bodyPr/>
                    <a:lstStyle/>
                    <a:p>
                      <a:endParaRPr/>
                    </a:p>
                  </a:txBody>
                  <a:tcPr/>
                </a:tc>
                <a:tc>
                  <a:txBody>
                    <a:bodyPr/>
                    <a:lstStyle/>
                    <a:p>
                      <a:pPr marL="0" indent="0" algn="l">
                        <a:buNone/>
                      </a:pPr>
                      <a:r>
                        <a:t>DAS (SAS, SATA, NVMe)</a:t>
                      </a:r>
                    </a:p>
                  </a:txBody>
                  <a:tcPr/>
                </a:tc>
                <a:tc>
                  <a:txBody>
                    <a:bodyPr/>
                    <a:lstStyle/>
                    <a:p>
                      <a:pPr marL="0" indent="0" algn="l">
                        <a:buNone/>
                      </a:pPr>
                      <a:r>
                        <a:t>N/A</a:t>
                      </a:r>
                    </a:p>
                  </a:txBody>
                  <a:tcPr/>
                </a:tc>
                <a:tc>
                  <a:txBody>
                    <a:bodyPr/>
                    <a:lstStyle/>
                    <a:p>
                      <a:pPr marL="0" indent="0" algn="l">
                        <a:buNone/>
                      </a:pPr>
                      <a:r>
                        <a:t>Yes*</a:t>
                      </a:r>
                    </a:p>
                  </a:txBody>
                  <a:tcPr/>
                </a:tc>
                <a:tc>
                  <a:txBody>
                    <a:bodyPr/>
                    <a:lstStyle/>
                    <a:p>
                      <a:pPr marL="0" indent="0" algn="l">
                        <a:buNone/>
                      </a:pPr>
                      <a:r>
                        <a:t>No</a:t>
                      </a:r>
                    </a:p>
                  </a:txBody>
                  <a:tcPr/>
                </a:tc>
                <a:tc>
                  <a:txBody>
                    <a:bodyPr/>
                    <a:lstStyle/>
                    <a:p>
                      <a:pPr marL="0" indent="0" algn="l">
                        <a:buNone/>
                      </a:pPr>
                      <a:r>
                        <a:t>No</a:t>
                      </a:r>
                    </a:p>
                  </a:txBody>
                  <a:tcPr/>
                </a:tc>
                <a:extLst>
                  <a:ext uri="{0D108BD9-81ED-4DB2-BD59-A6C34878D82A}">
                    <a16:rowId xmlns:a16="http://schemas.microsoft.com/office/drawing/2014/main" val="10005"/>
                  </a:ext>
                </a:extLst>
              </a:tr>
              <a:tr h="370840">
                <a:tc>
                  <a:txBody>
                    <a:bodyPr/>
                    <a:lstStyle/>
                    <a:p>
                      <a:pPr marL="0" indent="0" algn="l">
                        <a:buNone/>
                      </a:pPr>
                      <a:r>
                        <a:t>NFS</a:t>
                      </a:r>
                    </a:p>
                  </a:txBody>
                  <a:tcPr/>
                </a:tc>
                <a:tc>
                  <a:txBody>
                    <a:bodyPr/>
                    <a:lstStyle/>
                    <a:p>
                      <a:pPr marL="0" indent="0" algn="l">
                        <a:buNone/>
                      </a:pPr>
                      <a:r>
                        <a:t>NFS</a:t>
                      </a:r>
                    </a:p>
                  </a:txBody>
                  <a:tcPr/>
                </a:tc>
                <a:tc>
                  <a:txBody>
                    <a:bodyPr/>
                    <a:lstStyle/>
                    <a:p>
                      <a:pPr marL="0" indent="0" algn="l">
                        <a:buNone/>
                      </a:pPr>
                      <a:r>
                        <a:t>No</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6"/>
                  </a:ext>
                </a:extLst>
              </a:tr>
              <a:tr h="370840">
                <a:tc>
                  <a:txBody>
                    <a:bodyPr/>
                    <a:lstStyle/>
                    <a:p>
                      <a:pPr marL="0" indent="0" algn="l">
                        <a:buNone/>
                      </a:pPr>
                      <a:r>
                        <a:t>vSphere Virtual Volumes</a:t>
                      </a:r>
                    </a:p>
                  </a:txBody>
                  <a:tcPr/>
                </a:tc>
                <a:tc>
                  <a:txBody>
                    <a:bodyPr/>
                    <a:lstStyle/>
                    <a:p>
                      <a:pPr marL="0" indent="0" algn="l">
                        <a:buNone/>
                      </a:pPr>
                      <a:r>
                        <a:t>FC/Ethernet (iSCSI, NFS)</a:t>
                      </a:r>
                    </a:p>
                  </a:txBody>
                  <a:tcPr/>
                </a:tc>
                <a:tc>
                  <a:txBody>
                    <a:bodyPr/>
                    <a:lstStyle/>
                    <a:p>
                      <a:pPr marL="0" indent="0" algn="l">
                        <a:buNone/>
                      </a:pPr>
                      <a:r>
                        <a:t>No</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7"/>
                  </a:ext>
                </a:extLst>
              </a:tr>
              <a:tr h="370840">
                <a:tc>
                  <a:txBody>
                    <a:bodyPr/>
                    <a:lstStyle/>
                    <a:p>
                      <a:pPr marL="0" indent="0" algn="l">
                        <a:buNone/>
                      </a:pPr>
                      <a:r>
                        <a:t>vSAN Datastore</a:t>
                      </a:r>
                    </a:p>
                  </a:txBody>
                  <a:tcPr/>
                </a:tc>
                <a:tc>
                  <a:txBody>
                    <a:bodyPr/>
                    <a:lstStyle/>
                    <a:p>
                      <a:pPr marL="0" indent="0" algn="l">
                        <a:buNone/>
                      </a:pPr>
                      <a:r>
                        <a:t>vSAN</a:t>
                      </a:r>
                    </a:p>
                  </a:txBody>
                  <a:tcPr/>
                </a:tc>
                <a:tc>
                  <a:txBody>
                    <a:bodyPr/>
                    <a:lstStyle/>
                    <a:p>
                      <a:pPr marL="0" indent="0" algn="l">
                        <a:buNone/>
                      </a:pPr>
                      <a:r>
                        <a:t>No</a:t>
                      </a:r>
                    </a:p>
                  </a:txBody>
                  <a:tcPr/>
                </a:tc>
                <a:tc>
                  <a:txBody>
                    <a:bodyPr/>
                    <a:lstStyle/>
                    <a:p>
                      <a:pPr marL="0" indent="0" algn="l">
                        <a:buNone/>
                      </a:pPr>
                      <a:r>
                        <a:t>Yes</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SLIDE_COUNT" val="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11640</Words>
  <Application>Microsoft Office PowerPoint</Application>
  <PresentationFormat>Widescreen</PresentationFormat>
  <Paragraphs>840</Paragraphs>
  <Slides>81</Slides>
  <Notes>81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Times New Roman</vt:lpstr>
      <vt:lpstr>Calibri</vt:lpstr>
      <vt:lpstr>Courier New</vt:lpstr>
      <vt:lpstr>CORP_TEMPLATE_ILT</vt:lpstr>
      <vt:lpstr>Module 6: Configuring and Managing Virtual Storage</vt:lpstr>
      <vt:lpstr>Importance</vt:lpstr>
      <vt:lpstr>Module Lessons</vt:lpstr>
      <vt:lpstr>Virtual Beans: Storage</vt:lpstr>
      <vt:lpstr>Lesson 1: Storage Concepts</vt:lpstr>
      <vt:lpstr>Learner Objectives</vt:lpstr>
      <vt:lpstr>About Datastores</vt:lpstr>
      <vt:lpstr>Storage Overview</vt:lpstr>
      <vt:lpstr>Storage Protocol Overview</vt:lpstr>
      <vt:lpstr>About VMFS</vt:lpstr>
      <vt:lpstr>About NFS</vt:lpstr>
      <vt:lpstr>About vSAN</vt:lpstr>
      <vt:lpstr>About vSphere Virtual Volumes</vt:lpstr>
      <vt:lpstr>About Raw Device Mapping</vt:lpstr>
      <vt:lpstr>Physical Storage Considerations</vt:lpstr>
      <vt:lpstr>Review of Learner Objectives</vt:lpstr>
      <vt:lpstr>Lesson 2: Fibre Channel Storage</vt:lpstr>
      <vt:lpstr>Learner Objectives</vt:lpstr>
      <vt:lpstr>About Fibre Channel</vt:lpstr>
      <vt:lpstr>Fibre Channel SAN Components</vt:lpstr>
      <vt:lpstr>Fibre Channel Addressing and Access Control</vt:lpstr>
      <vt:lpstr>Multipathing with Fibre Channel</vt:lpstr>
      <vt:lpstr>FCoE Adapters</vt:lpstr>
      <vt:lpstr>Configuring Software FCoE: Creating VMkernel Ports</vt:lpstr>
      <vt:lpstr>Configuring Software FCoE: Activating Software FCoE Adapters</vt:lpstr>
      <vt:lpstr>Review of Learner Objectives</vt:lpstr>
      <vt:lpstr>Lesson 3: iSCSI Storage</vt:lpstr>
      <vt:lpstr>Learner Objectives</vt:lpstr>
      <vt:lpstr>iSCSI Components</vt:lpstr>
      <vt:lpstr>iSCSI Addressing</vt:lpstr>
      <vt:lpstr>Storage Device Naming Conventions</vt:lpstr>
      <vt:lpstr>iSCSI Adapters</vt:lpstr>
      <vt:lpstr>ESXi Network Configuration for IP Storage</vt:lpstr>
      <vt:lpstr>Activating the Software iSCSI Adapter</vt:lpstr>
      <vt:lpstr>Discovering iSCSI Targets</vt:lpstr>
      <vt:lpstr>iSCSI Security: CHAP</vt:lpstr>
      <vt:lpstr>Multipathing with iSCSI Storage</vt:lpstr>
      <vt:lpstr>Binding VMkernel Ports with the iSCSI Initiator</vt:lpstr>
      <vt:lpstr>Lab 12: Accessing iSCSI Storage</vt:lpstr>
      <vt:lpstr>Review of Learner Objectives</vt:lpstr>
      <vt:lpstr>Lesson 4: VMFS Datastores</vt:lpstr>
      <vt:lpstr>Learner Objectives</vt:lpstr>
      <vt:lpstr>Creating a VMFS Datastore</vt:lpstr>
      <vt:lpstr>Browsing Datastore Contents</vt:lpstr>
      <vt:lpstr>About VMFS Datastores</vt:lpstr>
      <vt:lpstr>Managing Overcommitted Datastores</vt:lpstr>
      <vt:lpstr>Increasing the Size of VMFS Datastores</vt:lpstr>
      <vt:lpstr>Datastore Maintenance Mode</vt:lpstr>
      <vt:lpstr>Deleting or Unmounting a VMFS Datastore</vt:lpstr>
      <vt:lpstr>Multipathing Algorithms</vt:lpstr>
      <vt:lpstr>Configuring Storage Load Balancing</vt:lpstr>
      <vt:lpstr>Lab 13: Managing VMFS Datastores</vt:lpstr>
      <vt:lpstr>Review of Learner Objectives</vt:lpstr>
      <vt:lpstr>Lesson 5: NFS Datastores</vt:lpstr>
      <vt:lpstr>Learner Objectives</vt:lpstr>
      <vt:lpstr>NFS Components</vt:lpstr>
      <vt:lpstr>NFS v3 and NFS v4.1</vt:lpstr>
      <vt:lpstr>NFS Version Compatibility with Other vSphere Technologies</vt:lpstr>
      <vt:lpstr>Configuring NFS Datastores</vt:lpstr>
      <vt:lpstr>Configuring ESXi Host Authentication and NFS Kerberos Credentials</vt:lpstr>
      <vt:lpstr>Configuring the NFS Datastore to Use Kerberos</vt:lpstr>
      <vt:lpstr>Unmounting an NFS Datastore</vt:lpstr>
      <vt:lpstr>Multipathing and NFS Storage</vt:lpstr>
      <vt:lpstr>Enabling Multipathing for NFS 4.1</vt:lpstr>
      <vt:lpstr>Lab 14: Accessing NFS Storage</vt:lpstr>
      <vt:lpstr>Review of Learner Objectives</vt:lpstr>
      <vt:lpstr>Lesson 6: vSAN Datastores</vt:lpstr>
      <vt:lpstr>Learner Objectives</vt:lpstr>
      <vt:lpstr>About vSAN Datastores</vt:lpstr>
      <vt:lpstr>Disk Groups</vt:lpstr>
      <vt:lpstr>vSAN Hardware Requirements</vt:lpstr>
      <vt:lpstr>Viewing the vSAN Datastore Summary</vt:lpstr>
      <vt:lpstr>Objects in vSAN Datastores</vt:lpstr>
      <vt:lpstr>VM Storage Policies</vt:lpstr>
      <vt:lpstr>Viewing VM Settings for vSAN Information</vt:lpstr>
      <vt:lpstr>Lab 15: Using a vSAN Datastore</vt:lpstr>
      <vt:lpstr>Review of Learner Objectives</vt:lpstr>
      <vt:lpstr>Virtual Beans: Storage</vt:lpstr>
      <vt:lpstr>Activity: Using vSAN Storage at Virtual Beans (1)</vt:lpstr>
      <vt:lpstr>Activity: Using vSAN Storage at Virtual Beans (2)</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2014-01-24T17:41:39Z</dcterms:created>
  <dcterms:modified xsi:type="dcterms:W3CDTF">2020-04-16T17:59:11Z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2020-04-13T20:37:47Z</vt:filetime>
  </property>
  <property fmtid="{D5CDD505-2E9C-101B-9397-08002B2CF9AE}" pid="6" name="PowerPoint Output Version">
    <vt:lpwstr>2020.3 Build 20200317.0544</vt:lpwstr>
  </property>
</Properties>
</file>